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89" r:id="rId2"/>
    <p:sldId id="290" r:id="rId3"/>
    <p:sldId id="1321" r:id="rId4"/>
    <p:sldId id="1322" r:id="rId5"/>
    <p:sldId id="1314" r:id="rId6"/>
    <p:sldId id="1319" r:id="rId7"/>
    <p:sldId id="1318" r:id="rId8"/>
    <p:sldId id="1317" r:id="rId9"/>
    <p:sldId id="1320" r:id="rId10"/>
  </p:sldIdLst>
  <p:sldSz cx="9902825" cy="6858000"/>
  <p:notesSz cx="6772275" cy="9902825"/>
  <p:custDataLst>
    <p:tags r:id="rId13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9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7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6A7E"/>
    <a:srgbClr val="7A7A90"/>
    <a:srgbClr val="8F8FA1"/>
    <a:srgbClr val="FF6600"/>
    <a:srgbClr val="9900CC"/>
    <a:srgbClr val="990033"/>
    <a:srgbClr val="FF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2298" y="54"/>
      </p:cViewPr>
      <p:guideLst>
        <p:guide orient="horz" pos="2160"/>
        <p:guide pos="17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1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t" anchorCtr="0" compatLnSpc="1"/>
          <a:lstStyle>
            <a:lvl1pPr algn="l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t" anchorCtr="0" compatLnSpc="1"/>
          <a:lstStyle>
            <a:lvl1pPr algn="r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b" anchorCtr="0" compatLnSpc="1"/>
          <a:lstStyle>
            <a:lvl1pPr algn="l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9113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b" anchorCtr="0" compatLnSpc="1"/>
          <a:lstStyle/>
          <a:p>
            <a:pPr lvl="0" algn="r" defTabSz="917575">
              <a:buNone/>
            </a:pPr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t" anchorCtr="0" compatLnSpc="1"/>
          <a:lstStyle>
            <a:lvl1pPr algn="l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t" anchorCtr="0" compatLnSpc="1"/>
          <a:lstStyle>
            <a:lvl1pPr algn="r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701675" y="739775"/>
            <a:ext cx="5368925" cy="37179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705350"/>
            <a:ext cx="4968875" cy="445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edit Master text styles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b" anchorCtr="0" compatLnSpc="1"/>
          <a:lstStyle>
            <a:lvl1pPr algn="l" defTabSz="917575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75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9113"/>
            <a:ext cx="2935288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733" tIns="45866" rIns="91733" bIns="45866" numCol="1" anchor="b" anchorCtr="0" compatLnSpc="1"/>
          <a:lstStyle/>
          <a:p>
            <a:pPr lvl="0" algn="r" defTabSz="917575">
              <a:buNone/>
            </a:pPr>
            <a:fld id="{9A0DB2DC-4C9A-4742-B13C-FB6460FD3503}" type="slidenum">
              <a:rPr lang="en-US" altLang="en-US" sz="1200" dirty="0"/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356" y="1420283"/>
            <a:ext cx="4208701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712" y="2590800"/>
            <a:ext cx="3465989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7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42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90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3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85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32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80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20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1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89774" y="183093"/>
            <a:ext cx="1114068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71" y="183093"/>
            <a:ext cx="325968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7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9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127" y="2937933"/>
            <a:ext cx="4208701" cy="908050"/>
          </a:xfrm>
        </p:spPr>
        <p:txBody>
          <a:bodyPr anchor="t"/>
          <a:lstStyle>
            <a:lvl1pPr algn="l">
              <a:defRPr sz="216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127" y="1937810"/>
            <a:ext cx="4208701" cy="1000125"/>
          </a:xfrm>
        </p:spPr>
        <p:txBody>
          <a:bodyPr anchor="b"/>
          <a:lstStyle>
            <a:lvl1pPr marL="0" indent="0">
              <a:buNone/>
              <a:defRPr sz="1084">
                <a:solidFill>
                  <a:schemeClr val="tx1">
                    <a:tint val="75000"/>
                  </a:schemeClr>
                </a:solidFill>
              </a:defRPr>
            </a:lvl1pPr>
            <a:lvl2pPr marL="247559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2pPr>
            <a:lvl3pPr marL="495117" indent="0">
              <a:buNone/>
              <a:defRPr sz="865">
                <a:solidFill>
                  <a:schemeClr val="tx1">
                    <a:tint val="75000"/>
                  </a:schemeClr>
                </a:solidFill>
              </a:defRPr>
            </a:lvl3pPr>
            <a:lvl4pPr marL="742676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4pPr>
            <a:lvl5pPr marL="990234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5pPr>
            <a:lvl6pPr marL="1237793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6pPr>
            <a:lvl7pPr marL="1485351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7pPr>
            <a:lvl8pPr marL="1732910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8pPr>
            <a:lvl9pPr marL="1980468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2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71" y="1066801"/>
            <a:ext cx="2186874" cy="3017309"/>
          </a:xfrm>
        </p:spPr>
        <p:txBody>
          <a:bodyPr/>
          <a:lstStyle>
            <a:lvl1pPr>
              <a:defRPr sz="1515"/>
            </a:lvl1pPr>
            <a:lvl2pPr>
              <a:defRPr sz="1300"/>
            </a:lvl2pPr>
            <a:lvl3pPr>
              <a:defRPr sz="1084"/>
            </a:lvl3pPr>
            <a:lvl4pPr>
              <a:defRPr sz="975"/>
            </a:lvl4pPr>
            <a:lvl5pPr>
              <a:defRPr sz="975"/>
            </a:lvl5pPr>
            <a:lvl6pPr>
              <a:defRPr sz="975"/>
            </a:lvl6pPr>
            <a:lvl7pPr>
              <a:defRPr sz="975"/>
            </a:lvl7pPr>
            <a:lvl8pPr>
              <a:defRPr sz="975"/>
            </a:lvl8pPr>
            <a:lvl9pPr>
              <a:defRPr sz="9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6968" y="1066801"/>
            <a:ext cx="2186874" cy="3017309"/>
          </a:xfrm>
        </p:spPr>
        <p:txBody>
          <a:bodyPr/>
          <a:lstStyle>
            <a:lvl1pPr>
              <a:defRPr sz="1515"/>
            </a:lvl1pPr>
            <a:lvl2pPr>
              <a:defRPr sz="1300"/>
            </a:lvl2pPr>
            <a:lvl3pPr>
              <a:defRPr sz="1084"/>
            </a:lvl3pPr>
            <a:lvl4pPr>
              <a:defRPr sz="975"/>
            </a:lvl4pPr>
            <a:lvl5pPr>
              <a:defRPr sz="975"/>
            </a:lvl5pPr>
            <a:lvl6pPr>
              <a:defRPr sz="975"/>
            </a:lvl6pPr>
            <a:lvl7pPr>
              <a:defRPr sz="975"/>
            </a:lvl7pPr>
            <a:lvl8pPr>
              <a:defRPr sz="975"/>
            </a:lvl8pPr>
            <a:lvl9pPr>
              <a:defRPr sz="9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5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71" y="1023409"/>
            <a:ext cx="2187734" cy="426508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7559" indent="0">
              <a:buNone/>
              <a:defRPr sz="1084" b="1"/>
            </a:lvl2pPr>
            <a:lvl3pPr marL="495117" indent="0">
              <a:buNone/>
              <a:defRPr sz="975" b="1"/>
            </a:lvl3pPr>
            <a:lvl4pPr marL="742676" indent="0">
              <a:buNone/>
              <a:defRPr sz="865" b="1"/>
            </a:lvl4pPr>
            <a:lvl5pPr marL="990234" indent="0">
              <a:buNone/>
              <a:defRPr sz="865" b="1"/>
            </a:lvl5pPr>
            <a:lvl6pPr marL="1237793" indent="0">
              <a:buNone/>
              <a:defRPr sz="865" b="1"/>
            </a:lvl6pPr>
            <a:lvl7pPr marL="1485351" indent="0">
              <a:buNone/>
              <a:defRPr sz="865" b="1"/>
            </a:lvl7pPr>
            <a:lvl8pPr marL="1732910" indent="0">
              <a:buNone/>
              <a:defRPr sz="865" b="1"/>
            </a:lvl8pPr>
            <a:lvl9pPr marL="1980468" indent="0">
              <a:buNone/>
              <a:defRPr sz="8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571" y="1449917"/>
            <a:ext cx="2187734" cy="2634192"/>
          </a:xfrm>
        </p:spPr>
        <p:txBody>
          <a:bodyPr/>
          <a:lstStyle>
            <a:lvl1pPr>
              <a:defRPr sz="1300"/>
            </a:lvl1pPr>
            <a:lvl2pPr>
              <a:defRPr sz="1084"/>
            </a:lvl2pPr>
            <a:lvl3pPr>
              <a:defRPr sz="975"/>
            </a:lvl3pPr>
            <a:lvl4pPr>
              <a:defRPr sz="865"/>
            </a:lvl4pPr>
            <a:lvl5pPr>
              <a:defRPr sz="865"/>
            </a:lvl5pPr>
            <a:lvl6pPr>
              <a:defRPr sz="865"/>
            </a:lvl6pPr>
            <a:lvl7pPr>
              <a:defRPr sz="865"/>
            </a:lvl7pPr>
            <a:lvl8pPr>
              <a:defRPr sz="865"/>
            </a:lvl8pPr>
            <a:lvl9pPr>
              <a:defRPr sz="86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15249" y="1023409"/>
            <a:ext cx="2188593" cy="426508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7559" indent="0">
              <a:buNone/>
              <a:defRPr sz="1084" b="1"/>
            </a:lvl2pPr>
            <a:lvl3pPr marL="495117" indent="0">
              <a:buNone/>
              <a:defRPr sz="975" b="1"/>
            </a:lvl3pPr>
            <a:lvl4pPr marL="742676" indent="0">
              <a:buNone/>
              <a:defRPr sz="865" b="1"/>
            </a:lvl4pPr>
            <a:lvl5pPr marL="990234" indent="0">
              <a:buNone/>
              <a:defRPr sz="865" b="1"/>
            </a:lvl5pPr>
            <a:lvl6pPr marL="1237793" indent="0">
              <a:buNone/>
              <a:defRPr sz="865" b="1"/>
            </a:lvl6pPr>
            <a:lvl7pPr marL="1485351" indent="0">
              <a:buNone/>
              <a:defRPr sz="865" b="1"/>
            </a:lvl7pPr>
            <a:lvl8pPr marL="1732910" indent="0">
              <a:buNone/>
              <a:defRPr sz="865" b="1"/>
            </a:lvl8pPr>
            <a:lvl9pPr marL="1980468" indent="0">
              <a:buNone/>
              <a:defRPr sz="8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15249" y="1449917"/>
            <a:ext cx="2188593" cy="2634192"/>
          </a:xfrm>
        </p:spPr>
        <p:txBody>
          <a:bodyPr/>
          <a:lstStyle>
            <a:lvl1pPr>
              <a:defRPr sz="1300"/>
            </a:lvl1pPr>
            <a:lvl2pPr>
              <a:defRPr sz="1084"/>
            </a:lvl2pPr>
            <a:lvl3pPr>
              <a:defRPr sz="975"/>
            </a:lvl3pPr>
            <a:lvl4pPr>
              <a:defRPr sz="865"/>
            </a:lvl4pPr>
            <a:lvl5pPr>
              <a:defRPr sz="865"/>
            </a:lvl5pPr>
            <a:lvl6pPr>
              <a:defRPr sz="865"/>
            </a:lvl6pPr>
            <a:lvl7pPr>
              <a:defRPr sz="865"/>
            </a:lvl7pPr>
            <a:lvl8pPr>
              <a:defRPr sz="865"/>
            </a:lvl8pPr>
            <a:lvl9pPr>
              <a:defRPr sz="86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2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7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6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182033"/>
            <a:ext cx="1628981" cy="774700"/>
          </a:xfrm>
        </p:spPr>
        <p:txBody>
          <a:bodyPr anchor="b"/>
          <a:lstStyle>
            <a:lvl1pPr algn="l">
              <a:defRPr sz="108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865" y="182034"/>
            <a:ext cx="2767977" cy="3902075"/>
          </a:xfrm>
        </p:spPr>
        <p:txBody>
          <a:bodyPr/>
          <a:lstStyle>
            <a:lvl1pPr>
              <a:defRPr sz="1734"/>
            </a:lvl1pPr>
            <a:lvl2pPr>
              <a:defRPr sz="1515"/>
            </a:lvl2pPr>
            <a:lvl3pPr>
              <a:defRPr sz="1300"/>
            </a:lvl3pPr>
            <a:lvl4pPr>
              <a:defRPr sz="1084"/>
            </a:lvl4pPr>
            <a:lvl5pPr>
              <a:defRPr sz="1084"/>
            </a:lvl5pPr>
            <a:lvl6pPr>
              <a:defRPr sz="1084"/>
            </a:lvl6pPr>
            <a:lvl7pPr>
              <a:defRPr sz="1084"/>
            </a:lvl7pPr>
            <a:lvl8pPr>
              <a:defRPr sz="1084"/>
            </a:lvl8pPr>
            <a:lvl9pPr>
              <a:defRPr sz="10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570" y="956734"/>
            <a:ext cx="1628981" cy="3127375"/>
          </a:xfrm>
        </p:spPr>
        <p:txBody>
          <a:bodyPr/>
          <a:lstStyle>
            <a:lvl1pPr marL="0" indent="0">
              <a:buNone/>
              <a:defRPr sz="759"/>
            </a:lvl1pPr>
            <a:lvl2pPr marL="247559" indent="0">
              <a:buNone/>
              <a:defRPr sz="650"/>
            </a:lvl2pPr>
            <a:lvl3pPr marL="495117" indent="0">
              <a:buNone/>
              <a:defRPr sz="540"/>
            </a:lvl3pPr>
            <a:lvl4pPr marL="742676" indent="0">
              <a:buNone/>
              <a:defRPr sz="487"/>
            </a:lvl4pPr>
            <a:lvl5pPr marL="990234" indent="0">
              <a:buNone/>
              <a:defRPr sz="487"/>
            </a:lvl5pPr>
            <a:lvl6pPr marL="1237793" indent="0">
              <a:buNone/>
              <a:defRPr sz="487"/>
            </a:lvl6pPr>
            <a:lvl7pPr marL="1485351" indent="0">
              <a:buNone/>
              <a:defRPr sz="487"/>
            </a:lvl7pPr>
            <a:lvl8pPr marL="1732910" indent="0">
              <a:buNone/>
              <a:defRPr sz="487"/>
            </a:lvl8pPr>
            <a:lvl9pPr marL="1980468" indent="0">
              <a:buNone/>
              <a:defRPr sz="4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04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512" y="3200401"/>
            <a:ext cx="2970848" cy="377825"/>
          </a:xfrm>
        </p:spPr>
        <p:txBody>
          <a:bodyPr anchor="b"/>
          <a:lstStyle>
            <a:lvl1pPr algn="l">
              <a:defRPr sz="108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0512" y="408517"/>
            <a:ext cx="2970848" cy="2743200"/>
          </a:xfrm>
        </p:spPr>
        <p:txBody>
          <a:bodyPr/>
          <a:lstStyle>
            <a:lvl1pPr marL="0" indent="0">
              <a:buNone/>
              <a:defRPr sz="1734"/>
            </a:lvl1pPr>
            <a:lvl2pPr marL="247559" indent="0">
              <a:buNone/>
              <a:defRPr sz="1515"/>
            </a:lvl2pPr>
            <a:lvl3pPr marL="495117" indent="0">
              <a:buNone/>
              <a:defRPr sz="1300"/>
            </a:lvl3pPr>
            <a:lvl4pPr marL="742676" indent="0">
              <a:buNone/>
              <a:defRPr sz="1084"/>
            </a:lvl4pPr>
            <a:lvl5pPr marL="990234" indent="0">
              <a:buNone/>
              <a:defRPr sz="1084"/>
            </a:lvl5pPr>
            <a:lvl6pPr marL="1237793" indent="0">
              <a:buNone/>
              <a:defRPr sz="1084"/>
            </a:lvl6pPr>
            <a:lvl7pPr marL="1485351" indent="0">
              <a:buNone/>
              <a:defRPr sz="1084"/>
            </a:lvl7pPr>
            <a:lvl8pPr marL="1732910" indent="0">
              <a:buNone/>
              <a:defRPr sz="1084"/>
            </a:lvl8pPr>
            <a:lvl9pPr marL="1980468" indent="0">
              <a:buNone/>
              <a:defRPr sz="108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512" y="3578226"/>
            <a:ext cx="2970848" cy="536575"/>
          </a:xfrm>
        </p:spPr>
        <p:txBody>
          <a:bodyPr/>
          <a:lstStyle>
            <a:lvl1pPr marL="0" indent="0">
              <a:buNone/>
              <a:defRPr sz="759"/>
            </a:lvl1pPr>
            <a:lvl2pPr marL="247559" indent="0">
              <a:buNone/>
              <a:defRPr sz="650"/>
            </a:lvl2pPr>
            <a:lvl3pPr marL="495117" indent="0">
              <a:buNone/>
              <a:defRPr sz="540"/>
            </a:lvl3pPr>
            <a:lvl4pPr marL="742676" indent="0">
              <a:buNone/>
              <a:defRPr sz="487"/>
            </a:lvl4pPr>
            <a:lvl5pPr marL="990234" indent="0">
              <a:buNone/>
              <a:defRPr sz="487"/>
            </a:lvl5pPr>
            <a:lvl6pPr marL="1237793" indent="0">
              <a:buNone/>
              <a:defRPr sz="487"/>
            </a:lvl6pPr>
            <a:lvl7pPr marL="1485351" indent="0">
              <a:buNone/>
              <a:defRPr sz="487"/>
            </a:lvl7pPr>
            <a:lvl8pPr marL="1732910" indent="0">
              <a:buNone/>
              <a:defRPr sz="487"/>
            </a:lvl8pPr>
            <a:lvl9pPr marL="1980468" indent="0">
              <a:buNone/>
              <a:defRPr sz="4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76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71" y="183092"/>
            <a:ext cx="4456271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71" y="1066801"/>
            <a:ext cx="4456271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70" y="4237568"/>
            <a:ext cx="115533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1733" y="4237568"/>
            <a:ext cx="1567947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8512" y="4237568"/>
            <a:ext cx="115533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alphaModFix amt="1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0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95117" rtl="0" eaLnBrk="1" latinLnBrk="0" hangingPunct="1">
        <a:spcBef>
          <a:spcPct val="0"/>
        </a:spcBef>
        <a:buNone/>
        <a:defRPr sz="23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669" indent="-18566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734" kern="1200">
          <a:solidFill>
            <a:schemeClr val="tx1"/>
          </a:solidFill>
          <a:latin typeface="+mn-lt"/>
          <a:ea typeface="+mn-ea"/>
          <a:cs typeface="+mn-cs"/>
        </a:defRPr>
      </a:lvl1pPr>
      <a:lvl2pPr marL="402283" indent="-154724" algn="l" defTabSz="495117" rtl="0" eaLnBrk="1" latinLnBrk="0" hangingPunct="1">
        <a:spcBef>
          <a:spcPct val="13000"/>
        </a:spcBef>
        <a:buFont typeface="Arial" panose="020B0604020202020204" pitchFamily="34" charset="0"/>
        <a:buChar char="–"/>
        <a:defRPr sz="1515" kern="1200">
          <a:solidFill>
            <a:schemeClr val="tx1"/>
          </a:solidFill>
          <a:latin typeface="+mn-lt"/>
          <a:ea typeface="+mn-ea"/>
          <a:cs typeface="+mn-cs"/>
        </a:defRPr>
      </a:lvl2pPr>
      <a:lvl3pPr marL="618896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66455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–"/>
        <a:defRPr sz="1084" kern="1200">
          <a:solidFill>
            <a:schemeClr val="tx1"/>
          </a:solidFill>
          <a:latin typeface="+mn-lt"/>
          <a:ea typeface="+mn-ea"/>
          <a:cs typeface="+mn-cs"/>
        </a:defRPr>
      </a:lvl4pPr>
      <a:lvl5pPr marL="1114014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»"/>
        <a:defRPr sz="1084" kern="1200">
          <a:solidFill>
            <a:schemeClr val="tx1"/>
          </a:solidFill>
          <a:latin typeface="+mn-lt"/>
          <a:ea typeface="+mn-ea"/>
          <a:cs typeface="+mn-cs"/>
        </a:defRPr>
      </a:lvl5pPr>
      <a:lvl6pPr marL="1361572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084" kern="1200">
          <a:solidFill>
            <a:schemeClr val="tx1"/>
          </a:solidFill>
          <a:latin typeface="+mn-lt"/>
          <a:ea typeface="+mn-ea"/>
          <a:cs typeface="+mn-cs"/>
        </a:defRPr>
      </a:lvl6pPr>
      <a:lvl7pPr marL="1609131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084" kern="1200">
          <a:solidFill>
            <a:schemeClr val="tx1"/>
          </a:solidFill>
          <a:latin typeface="+mn-lt"/>
          <a:ea typeface="+mn-ea"/>
          <a:cs typeface="+mn-cs"/>
        </a:defRPr>
      </a:lvl7pPr>
      <a:lvl8pPr marL="1856689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084" kern="1200">
          <a:solidFill>
            <a:schemeClr val="tx1"/>
          </a:solidFill>
          <a:latin typeface="+mn-lt"/>
          <a:ea typeface="+mn-ea"/>
          <a:cs typeface="+mn-cs"/>
        </a:defRPr>
      </a:lvl8pPr>
      <a:lvl9pPr marL="2104248" indent="-123779" algn="l" defTabSz="495117" rtl="0" eaLnBrk="1" latinLnBrk="0" hangingPunct="1">
        <a:spcBef>
          <a:spcPct val="13000"/>
        </a:spcBef>
        <a:buFont typeface="Arial" panose="020B0604020202020204" pitchFamily="34" charset="0"/>
        <a:buChar char="•"/>
        <a:defRPr sz="10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47559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495117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42676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990234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37793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485351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732910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980468" algn="l" defTabSz="495117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.png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image" Target="../media/image4.pn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image" Target="../media/image2.png"/><Relationship Id="rId2" Type="http://schemas.openxmlformats.org/officeDocument/2006/relationships/tags" Target="../tags/tag12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2.png"/><Relationship Id="rId5" Type="http://schemas.openxmlformats.org/officeDocument/2006/relationships/tags" Target="../tags/tag3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2.png"/><Relationship Id="rId5" Type="http://schemas.openxmlformats.org/officeDocument/2006/relationships/tags" Target="../tags/tag3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2.png"/><Relationship Id="rId5" Type="http://schemas.openxmlformats.org/officeDocument/2006/relationships/tags" Target="../tags/tag48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7.xml"/><Relationship Id="rId9" Type="http://schemas.openxmlformats.org/officeDocument/2006/relationships/tags" Target="../tags/tag5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image" Target="../media/image2.png"/><Relationship Id="rId5" Type="http://schemas.openxmlformats.org/officeDocument/2006/relationships/tags" Target="../tags/tag5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56.xml"/><Relationship Id="rId9" Type="http://schemas.openxmlformats.org/officeDocument/2006/relationships/tags" Target="../tags/tag6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image" Target="../media/image2.png"/><Relationship Id="rId5" Type="http://schemas.openxmlformats.org/officeDocument/2006/relationships/tags" Target="../tags/tag6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image" Target="../media/image2.png"/><Relationship Id="rId5" Type="http://schemas.openxmlformats.org/officeDocument/2006/relationships/tags" Target="../tags/tag7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9" Type="http://schemas.openxmlformats.org/officeDocument/2006/relationships/tags" Target="../tags/tag7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image" Target="../media/image2.png"/><Relationship Id="rId5" Type="http://schemas.openxmlformats.org/officeDocument/2006/relationships/tags" Target="../tags/tag8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83.xml"/><Relationship Id="rId9" Type="http://schemas.openxmlformats.org/officeDocument/2006/relationships/tags" Target="../tags/tag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2253" y="518984"/>
            <a:ext cx="6461931" cy="1234127"/>
          </a:xfrm>
        </p:spPr>
        <p:txBody>
          <a:bodyPr>
            <a:normAutofit/>
          </a:bodyPr>
          <a:lstStyle/>
          <a:p>
            <a:r>
              <a:rPr lang="zh-CN" altLang="en-US" sz="3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财务管理辅修专业介绍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2" name="副标题 1">
            <a:extLst>
              <a:ext uri="{FF2B5EF4-FFF2-40B4-BE49-F238E27FC236}">
                <a16:creationId xmlns:a16="http://schemas.microsoft.com/office/drawing/2014/main" id="{5F065DB5-BB4C-88FD-620F-7908957682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B80DE52-EA87-B7C3-A57D-B4AA71C1CBD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38"/>
            <a:ext cx="9902825" cy="588803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503" y="280290"/>
            <a:ext cx="874520" cy="874520"/>
          </a:xfrm>
          <a:prstGeom prst="rect">
            <a:avLst/>
          </a:prstGeom>
        </p:spPr>
      </p:pic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3342203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3796083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3754821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3259680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0" name="文本框 29"/>
          <p:cNvSpPr txBox="1"/>
          <p:nvPr>
            <p:custDataLst>
              <p:tags r:id="rId5"/>
            </p:custDataLst>
          </p:nvPr>
        </p:nvSpPr>
        <p:spPr>
          <a:xfrm>
            <a:off x="3770328" y="2443719"/>
            <a:ext cx="98546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764" dirty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6"/>
            </p:custDataLst>
          </p:nvPr>
        </p:nvSpPr>
        <p:spPr>
          <a:xfrm>
            <a:off x="3760321" y="3814859"/>
            <a:ext cx="1033951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764" dirty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7"/>
            </p:custDataLst>
          </p:nvPr>
        </p:nvSpPr>
        <p:spPr>
          <a:xfrm>
            <a:off x="3251426" y="5180749"/>
            <a:ext cx="1068336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764" dirty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sp>
        <p:nvSpPr>
          <p:cNvPr id="29" name="文本框 28"/>
          <p:cNvSpPr txBox="1"/>
          <p:nvPr>
            <p:custDataLst>
              <p:tags r:id="rId8"/>
            </p:custDataLst>
          </p:nvPr>
        </p:nvSpPr>
        <p:spPr>
          <a:xfrm>
            <a:off x="3373925" y="1035818"/>
            <a:ext cx="86030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764" dirty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332486" y="1119029"/>
            <a:ext cx="4923904" cy="661219"/>
            <a:chOff x="12600" y="1382"/>
            <a:chExt cx="14320" cy="1923"/>
          </a:xfrm>
        </p:grpSpPr>
        <p:sp>
          <p:nvSpPr>
            <p:cNvPr id="2" name="文本框 1"/>
            <p:cNvSpPr txBox="1"/>
            <p:nvPr/>
          </p:nvSpPr>
          <p:spPr>
            <a:xfrm>
              <a:off x="17320" y="1382"/>
              <a:ext cx="9600" cy="1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574" dirty="0">
                  <a:latin typeface="黑体" panose="02010609060101010101" pitchFamily="49" charset="-122"/>
                  <a:ea typeface="黑体" panose="02010609060101010101" pitchFamily="49" charset="-122"/>
                </a:rPr>
                <a:t>专业背景</a:t>
              </a:r>
            </a:p>
          </p:txBody>
        </p:sp>
        <p:pic>
          <p:nvPicPr>
            <p:cNvPr id="66" name="图片 65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8" cstate="screen"/>
            <a:stretch>
              <a:fillRect/>
            </a:stretch>
          </p:blipFill>
          <p:spPr>
            <a:xfrm>
              <a:off x="12600" y="1500"/>
              <a:ext cx="4736" cy="1805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/>
        </p:nvGrpSpPr>
        <p:grpSpPr>
          <a:xfrm>
            <a:off x="4678741" y="2512643"/>
            <a:ext cx="4887113" cy="642307"/>
            <a:chOff x="13607" y="5435"/>
            <a:chExt cx="14213" cy="1868"/>
          </a:xfrm>
        </p:grpSpPr>
        <p:sp>
          <p:nvSpPr>
            <p:cNvPr id="13" name="文本框 12"/>
            <p:cNvSpPr txBox="1"/>
            <p:nvPr>
              <p:custDataLst>
                <p:tags r:id="rId13"/>
              </p:custDataLst>
            </p:nvPr>
          </p:nvSpPr>
          <p:spPr>
            <a:xfrm>
              <a:off x="18220" y="5435"/>
              <a:ext cx="9600" cy="1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574" dirty="0">
                  <a:latin typeface="黑体" panose="02010609060101010101" pitchFamily="49" charset="-122"/>
                  <a:ea typeface="黑体" panose="02010609060101010101" pitchFamily="49" charset="-122"/>
                </a:rPr>
                <a:t>培养目标</a:t>
              </a:r>
            </a:p>
          </p:txBody>
        </p:sp>
        <p:pic>
          <p:nvPicPr>
            <p:cNvPr id="27" name="图片 26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8" cstate="screen"/>
            <a:stretch>
              <a:fillRect/>
            </a:stretch>
          </p:blipFill>
          <p:spPr>
            <a:xfrm>
              <a:off x="13607" y="5435"/>
              <a:ext cx="4736" cy="1805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4657078" y="3965405"/>
            <a:ext cx="5054911" cy="677381"/>
            <a:chOff x="13544" y="9660"/>
            <a:chExt cx="14701" cy="1970"/>
          </a:xfrm>
        </p:grpSpPr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7685" y="9762"/>
              <a:ext cx="10560" cy="1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Tx/>
                <a:buSzTx/>
              </a:pPr>
              <a:r>
                <a:rPr lang="zh-CN" altLang="en-US" sz="3574" dirty="0">
                  <a:latin typeface="黑体" panose="02010609060101010101" pitchFamily="49" charset="-122"/>
                  <a:ea typeface="黑体" panose="02010609060101010101" pitchFamily="49" charset="-122"/>
                </a:rPr>
                <a:t>选择本专业理由</a:t>
              </a:r>
            </a:p>
          </p:txBody>
        </p:sp>
        <p:pic>
          <p:nvPicPr>
            <p:cNvPr id="28" name="图片 27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8" cstate="screen"/>
            <a:stretch>
              <a:fillRect/>
            </a:stretch>
          </p:blipFill>
          <p:spPr>
            <a:xfrm>
              <a:off x="13544" y="9660"/>
              <a:ext cx="4736" cy="180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4326984" y="5314660"/>
            <a:ext cx="4936627" cy="677380"/>
            <a:chOff x="12584" y="13584"/>
            <a:chExt cx="14357" cy="1970"/>
          </a:xfrm>
        </p:grpSpPr>
        <p:sp>
          <p:nvSpPr>
            <p:cNvPr id="17" name="文本框 16"/>
            <p:cNvSpPr txBox="1"/>
            <p:nvPr>
              <p:custDataLst>
                <p:tags r:id="rId9"/>
              </p:custDataLst>
            </p:nvPr>
          </p:nvSpPr>
          <p:spPr>
            <a:xfrm>
              <a:off x="17341" y="13686"/>
              <a:ext cx="9600" cy="1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574" dirty="0">
                  <a:latin typeface="黑体" panose="02010609060101010101" pitchFamily="49" charset="-122"/>
                  <a:ea typeface="黑体" panose="02010609060101010101" pitchFamily="49" charset="-122"/>
                </a:rPr>
                <a:t>课程设置</a:t>
              </a:r>
            </a:p>
          </p:txBody>
        </p:sp>
        <p:pic>
          <p:nvPicPr>
            <p:cNvPr id="31" name="图片 30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 cstate="screen"/>
            <a:stretch>
              <a:fillRect/>
            </a:stretch>
          </p:blipFill>
          <p:spPr>
            <a:xfrm>
              <a:off x="12584" y="13584"/>
              <a:ext cx="4736" cy="180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73" y="540612"/>
            <a:ext cx="8303305" cy="1892843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财务管理专业背景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>
            <a:normAutofit lnSpcReduction="10000"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所有企业、事业单位都要进行财务管理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本专业侧重于企业的财务管理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以企业价值最大化为目标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工商管理专业的二级学科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6971274"/>
      </p:ext>
    </p:extLst>
  </p:cSld>
  <p:clrMapOvr>
    <a:masterClrMapping/>
  </p:clrMapOvr>
  <p:transition advClick="0"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73" y="540612"/>
            <a:ext cx="8303305" cy="1892843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财务管理专业培养目标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本专业培养具有系统的财务知识、金融学知识、税收知识和管理知识，具有会计核算能力、财务管理能力、企业纳税筹划能力等综合管理技能的应用型、复合型高级专门人才。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4932781"/>
      </p:ext>
    </p:extLst>
  </p:cSld>
  <p:clrMapOvr>
    <a:masterClrMapping/>
  </p:clrMapOvr>
  <p:transition advClick="0" advTm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73" y="540612"/>
            <a:ext cx="8303305" cy="1892843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选择财务管理辅修专业的理由</a:t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/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成为“第一专业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财务管理”的复合型人才，在求职中有更多的机会。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具备一定的个人理财能力。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tabLst>
                <a:tab pos="4757738" algn="l"/>
              </a:tabLst>
            </a:pP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拓展财务、经济学、管理学方面的知识面。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1256643"/>
      </p:ext>
    </p:extLst>
  </p:cSld>
  <p:clrMapOvr>
    <a:masterClrMapping/>
  </p:clrMapOvr>
  <p:transition advClick="0"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1" y="183091"/>
            <a:ext cx="8303305" cy="1892843"/>
          </a:xfrm>
        </p:spPr>
        <p:txBody>
          <a:bodyPr>
            <a:normAutofit/>
          </a:bodyPr>
          <a:lstStyle/>
          <a:p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成为“第一专业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+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财务管理”的复合型人才，在求职中有更多的机会</a:t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/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既懂技术（外语、法律）、又懂财务，有助于获得高质量的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offer</a:t>
            </a: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在辅修财务管理专业的过程中，可以备考会计初级从业资格、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CMA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等一系列证书，有助于直接从事财务工作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通过辅修财务管理专业提升综合管理技能，在单位里有较快的晋升速度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tabLst>
                <a:tab pos="4757738" algn="l"/>
              </a:tabLst>
            </a:pPr>
            <a:endParaRPr lang="en-US" altLang="zh-CN" sz="3200" dirty="0">
              <a:solidFill>
                <a:srgbClr val="0070C0"/>
              </a:solidFill>
            </a:endParaRPr>
          </a:p>
          <a:p>
            <a:endParaRPr lang="en-US" altLang="zh-CN" sz="3200" dirty="0">
              <a:solidFill>
                <a:srgbClr val="0070C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2242371"/>
      </p:ext>
    </p:extLst>
  </p:cSld>
  <p:clrMapOvr>
    <a:masterClrMapping/>
  </p:clrMapOvr>
  <p:transition advClick="0" advTm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1" y="183091"/>
            <a:ext cx="8303305" cy="1892843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具备一定的个人理财能力</a:t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/>
          <a:lstStyle/>
          <a:p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1906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年山东高等农业学堂开设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理财源论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农业理财学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等课程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财务管理辅修专业的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证券投资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金融衍生工具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等课程使同学们熟悉股票、债券、基金，有助于大家在未来进行理财增加个人财富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6388894"/>
      </p:ext>
    </p:extLst>
  </p:cSld>
  <p:clrMapOvr>
    <a:masterClrMapping/>
  </p:clrMapOvr>
  <p:transition advClick="0" advTm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1" y="183091"/>
            <a:ext cx="8303305" cy="1712347"/>
          </a:xfrm>
        </p:spPr>
        <p:txBody>
          <a:bodyPr>
            <a:norm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拓展财务、经济学、管理学方面的知识面</a:t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/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视野更加开阔，视角更加丰富，人生更加精彩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3415141"/>
      </p:ext>
    </p:extLst>
  </p:cSld>
  <p:clrMapOvr>
    <a:masterClrMapping/>
  </p:clrMapOvr>
  <p:transition advClick="0" advTm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>
            <p:custDataLst>
              <p:tags r:id="rId1"/>
            </p:custDataLst>
          </p:nvPr>
        </p:nvSpPr>
        <p:spPr>
          <a:xfrm>
            <a:off x="-6560622" y="1035818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2"/>
            </p:custDataLst>
          </p:nvPr>
        </p:nvSpPr>
        <p:spPr>
          <a:xfrm>
            <a:off x="-6560622" y="240158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-6560622" y="3767347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-6560622" y="5133112"/>
            <a:ext cx="859620" cy="8596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676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975" b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-6560622" y="1118341"/>
            <a:ext cx="912917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01</a:t>
            </a: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-6560622" y="2466226"/>
            <a:ext cx="101228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02</a:t>
            </a:r>
          </a:p>
        </p:txBody>
      </p:sp>
      <p:sp>
        <p:nvSpPr>
          <p:cNvPr id="32" name="文本框 31"/>
          <p:cNvSpPr txBox="1"/>
          <p:nvPr>
            <p:custDataLst>
              <p:tags r:id="rId7"/>
            </p:custDataLst>
          </p:nvPr>
        </p:nvSpPr>
        <p:spPr>
          <a:xfrm>
            <a:off x="-6560621" y="3855371"/>
            <a:ext cx="909478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03</a:t>
            </a:r>
          </a:p>
        </p:txBody>
      </p:sp>
      <p:sp>
        <p:nvSpPr>
          <p:cNvPr id="39" name="文本框 38"/>
          <p:cNvSpPr txBox="1"/>
          <p:nvPr>
            <p:custDataLst>
              <p:tags r:id="rId8"/>
            </p:custDataLst>
          </p:nvPr>
        </p:nvSpPr>
        <p:spPr>
          <a:xfrm>
            <a:off x="-6560621" y="5203256"/>
            <a:ext cx="979279" cy="82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67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764" b="0">
                <a:gradFill>
                  <a:gsLst>
                    <a:gs pos="0">
                      <a:srgbClr val="0060EA"/>
                    </a:gs>
                    <a:gs pos="100000">
                      <a:srgbClr val="00C0FA"/>
                    </a:gs>
                  </a:gsLst>
                  <a:lin ang="2700000" scaled="1"/>
                </a:gradFill>
                <a:latin typeface="汉仪书魂体简" panose="02010600000101010101" charset="-122"/>
                <a:ea typeface="汉仪书魂体简" panose="02010600000101010101" charset="-122"/>
              </a:rPr>
              <a:t>04</a:t>
            </a: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78" y="217224"/>
            <a:ext cx="874520" cy="87452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AF576DB0-E365-6065-8D37-1A7D8322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1" y="183091"/>
            <a:ext cx="8303305" cy="1892843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财务管理辅修专业课程设置</a:t>
            </a:r>
            <a:endParaRPr lang="zh-CN" altLang="en-US" b="1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48D8BE4-3469-401E-B1DB-40CCED55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01582"/>
            <a:ext cx="9811265" cy="3876929"/>
          </a:xfrm>
        </p:spPr>
        <p:txBody>
          <a:bodyPr/>
          <a:lstStyle/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学科基础课：经济学、管理学、会计学的基础课程。</a:t>
            </a:r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专业核心课：如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财务分析与评价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  <a:p>
            <a:pPr>
              <a:tabLst>
                <a:tab pos="4757738" algn="l"/>
              </a:tabLst>
            </a:pPr>
            <a:endParaRPr lang="en-US" altLang="zh-CN" sz="3200" dirty="0">
              <a:solidFill>
                <a:srgbClr val="0070C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2001769"/>
      </p:ext>
    </p:extLst>
  </p:cSld>
  <p:clrMapOvr>
    <a:masterClrMapping/>
  </p:clrMapOvr>
  <p:transition advClick="0" advTm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GI1YzBlODJlZjc4NmNiNGJlNzBkNmMzZDBlNmQyNz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D:\SSE\New Template.pot</Template>
  <TotalTime>928</TotalTime>
  <Words>359</Words>
  <Application>Microsoft Office PowerPoint</Application>
  <PresentationFormat>自定义</PresentationFormat>
  <Paragraphs>72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汉仪书魂体简</vt:lpstr>
      <vt:lpstr>黑体</vt:lpstr>
      <vt:lpstr>Arial</vt:lpstr>
      <vt:lpstr>Calibri</vt:lpstr>
      <vt:lpstr>Office Theme</vt:lpstr>
      <vt:lpstr>财务管理辅修专业介绍 </vt:lpstr>
      <vt:lpstr>PowerPoint 演示文稿</vt:lpstr>
      <vt:lpstr>财务管理专业背景</vt:lpstr>
      <vt:lpstr>财务管理专业培养目标</vt:lpstr>
      <vt:lpstr>选择财务管理辅修专业的理由 </vt:lpstr>
      <vt:lpstr>成为“第一专业+财务管理”的复合型人才，在求职中有更多的机会 </vt:lpstr>
      <vt:lpstr>具备一定的个人理财能力 </vt:lpstr>
      <vt:lpstr>拓展财务、经济学、管理学方面的知识面 </vt:lpstr>
      <vt:lpstr>财务管理辅修专业课程设置</vt:lpstr>
    </vt:vector>
  </TitlesOfParts>
  <Company>Reuters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departmental report- ngis</dc:title>
  <dc:creator>Tony Wang</dc:creator>
  <cp:lastModifiedBy>Qian Wang</cp:lastModifiedBy>
  <cp:revision>1445</cp:revision>
  <cp:lastPrinted>2001-09-17T16:19:00Z</cp:lastPrinted>
  <dcterms:created xsi:type="dcterms:W3CDTF">2000-04-06T15:57:00Z</dcterms:created>
  <dcterms:modified xsi:type="dcterms:W3CDTF">2024-06-24T01:20:57Z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EC140539B7074C018A525BEAD03E11FE_13</vt:lpwstr>
  </property>
  <property fmtid="{D5CDD505-2E9C-101B-9397-08002B2CF9AE}" pid="3" name="KSOProductBuildVer">
    <vt:lpwstr>2052-12.1.0.16929</vt:lpwstr>
  </property>
</Properties>
</file>