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mp4" ContentType="video/mp4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2.svg" ContentType="image/svg+xml"/>
  <Override PartName="/ppt/media/image13.svg" ContentType="image/svg+xml"/>
  <Override PartName="/ppt/media/image17.svg" ContentType="image/svg+xml"/>
  <Override PartName="/ppt/media/image1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6"/>
  </p:notesMasterIdLst>
  <p:sldIdLst>
    <p:sldId id="299" r:id="rId5"/>
    <p:sldId id="344" r:id="rId7"/>
    <p:sldId id="287" r:id="rId8"/>
    <p:sldId id="333" r:id="rId9"/>
    <p:sldId id="335" r:id="rId10"/>
    <p:sldId id="345" r:id="rId11"/>
    <p:sldId id="346" r:id="rId12"/>
    <p:sldId id="347" r:id="rId13"/>
    <p:sldId id="348" r:id="rId14"/>
    <p:sldId id="349" r:id="rId15"/>
    <p:sldId id="277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" lastIdx="1" clrIdx="0"/>
  <p:cmAuthor id="2" name="刘云轩" initials="刘云轩" lastIdx="1" clrIdx="0"/>
  <p:cmAuthor id="3" name="作者" initials="A" lastIdx="0" clrIdx="1"/>
  <p:cmAuthor id="4" name="meng1" initials="m" lastIdx="2" clrIdx="3"/>
  <p:cmAuthor id="5" name="86186" initials="8" lastIdx="1" clrIdx="4"/>
  <p:cmAuthor id="6" name="DELL" initials="D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EBD0C3"/>
    <a:srgbClr val="843C0C"/>
    <a:srgbClr val="F3D2BA"/>
    <a:srgbClr val="E29C64"/>
    <a:srgbClr val="5A4D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1205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gs" Target="tags/tag55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1C222-1228-4B20-A02D-E5B863A197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DF078-DF33-497F-B71A-6A3E57A88D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0DF078-DF33-497F-B71A-6A3E57A88D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3"/>
            <a:ext cx="5181600" cy="908050"/>
          </a:xfrm>
        </p:spPr>
        <p:txBody>
          <a:bodyPr anchor="t"/>
          <a:lstStyle>
            <a:lvl1pPr algn="l">
              <a:defRPr sz="2665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1pPr>
            <a:lvl2pPr marL="304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00" indent="0">
              <a:buNone/>
              <a:defRPr sz="1065">
                <a:solidFill>
                  <a:schemeClr val="tx1">
                    <a:tint val="75000"/>
                  </a:schemeClr>
                </a:solidFill>
              </a:defRPr>
            </a:lvl3pPr>
            <a:lvl4pPr marL="9144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4pPr>
            <a:lvl5pPr marL="12192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5pPr>
            <a:lvl6pPr marL="15240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6pPr>
            <a:lvl7pPr marL="18288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7pPr>
            <a:lvl8pPr marL="21336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8pPr>
            <a:lvl9pPr marL="243840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5"/>
            </a:lvl1pPr>
            <a:lvl2pPr>
              <a:defRPr sz="16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5"/>
            </a:lvl1pPr>
            <a:lvl2pPr>
              <a:defRPr sz="16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00" indent="0">
              <a:buNone/>
              <a:defRPr sz="1335" b="1"/>
            </a:lvl2pPr>
            <a:lvl3pPr marL="609600" indent="0">
              <a:buNone/>
              <a:defRPr sz="1200" b="1"/>
            </a:lvl3pPr>
            <a:lvl4pPr marL="914400" indent="0">
              <a:buNone/>
              <a:defRPr sz="1065" b="1"/>
            </a:lvl4pPr>
            <a:lvl5pPr marL="1219200" indent="0">
              <a:buNone/>
              <a:defRPr sz="1065" b="1"/>
            </a:lvl5pPr>
            <a:lvl6pPr marL="1524000" indent="0">
              <a:buNone/>
              <a:defRPr sz="1065" b="1"/>
            </a:lvl6pPr>
            <a:lvl7pPr marL="1828800" indent="0">
              <a:buNone/>
              <a:defRPr sz="1065" b="1"/>
            </a:lvl7pPr>
            <a:lvl8pPr marL="2133600" indent="0">
              <a:buNone/>
              <a:defRPr sz="1065" b="1"/>
            </a:lvl8pPr>
            <a:lvl9pPr marL="2438400" indent="0">
              <a:buNone/>
              <a:defRPr sz="1065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5"/>
            </a:lvl2pPr>
            <a:lvl3pPr>
              <a:defRPr sz="1200"/>
            </a:lvl3pPr>
            <a:lvl4pPr>
              <a:defRPr sz="1065"/>
            </a:lvl4pPr>
            <a:lvl5pPr>
              <a:defRPr sz="1065"/>
            </a:lvl5pPr>
            <a:lvl6pPr>
              <a:defRPr sz="1065"/>
            </a:lvl6pPr>
            <a:lvl7pPr>
              <a:defRPr sz="1065"/>
            </a:lvl7pPr>
            <a:lvl8pPr>
              <a:defRPr sz="1065"/>
            </a:lvl8pPr>
            <a:lvl9pPr>
              <a:defRPr sz="10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3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00" indent="0">
              <a:buNone/>
              <a:defRPr sz="1335" b="1"/>
            </a:lvl2pPr>
            <a:lvl3pPr marL="609600" indent="0">
              <a:buNone/>
              <a:defRPr sz="1200" b="1"/>
            </a:lvl3pPr>
            <a:lvl4pPr marL="914400" indent="0">
              <a:buNone/>
              <a:defRPr sz="1065" b="1"/>
            </a:lvl4pPr>
            <a:lvl5pPr marL="1219200" indent="0">
              <a:buNone/>
              <a:defRPr sz="1065" b="1"/>
            </a:lvl5pPr>
            <a:lvl6pPr marL="1524000" indent="0">
              <a:buNone/>
              <a:defRPr sz="1065" b="1"/>
            </a:lvl6pPr>
            <a:lvl7pPr marL="1828800" indent="0">
              <a:buNone/>
              <a:defRPr sz="1065" b="1"/>
            </a:lvl7pPr>
            <a:lvl8pPr marL="2133600" indent="0">
              <a:buNone/>
              <a:defRPr sz="1065" b="1"/>
            </a:lvl8pPr>
            <a:lvl9pPr marL="2438400" indent="0">
              <a:buNone/>
              <a:defRPr sz="1065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3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5"/>
            </a:lvl2pPr>
            <a:lvl3pPr>
              <a:defRPr sz="1200"/>
            </a:lvl3pPr>
            <a:lvl4pPr>
              <a:defRPr sz="1065"/>
            </a:lvl4pPr>
            <a:lvl5pPr>
              <a:defRPr sz="1065"/>
            </a:lvl5pPr>
            <a:lvl6pPr>
              <a:defRPr sz="1065"/>
            </a:lvl6pPr>
            <a:lvl7pPr>
              <a:defRPr sz="1065"/>
            </a:lvl7pPr>
            <a:lvl8pPr>
              <a:defRPr sz="1065"/>
            </a:lvl8pPr>
            <a:lvl9pPr>
              <a:defRPr sz="10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5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3"/>
            <a:ext cx="3407833" cy="3902075"/>
          </a:xfrm>
        </p:spPr>
        <p:txBody>
          <a:bodyPr/>
          <a:lstStyle>
            <a:lvl1pPr>
              <a:defRPr sz="2135"/>
            </a:lvl1pPr>
            <a:lvl2pPr>
              <a:defRPr sz="1865"/>
            </a:lvl2pPr>
            <a:lvl3pPr>
              <a:defRPr sz="16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3"/>
            <a:ext cx="2005542" cy="3127375"/>
          </a:xfrm>
        </p:spPr>
        <p:txBody>
          <a:bodyPr/>
          <a:lstStyle>
            <a:lvl1pPr marL="0" indent="0">
              <a:buNone/>
              <a:defRPr sz="935"/>
            </a:lvl1pPr>
            <a:lvl2pPr marL="304800" indent="0">
              <a:buNone/>
              <a:defRPr sz="800"/>
            </a:lvl2pPr>
            <a:lvl3pPr marL="609600" indent="0">
              <a:buNone/>
              <a:defRPr sz="665"/>
            </a:lvl3pPr>
            <a:lvl4pPr marL="914400" indent="0">
              <a:buNone/>
              <a:defRPr sz="600"/>
            </a:lvl4pPr>
            <a:lvl5pPr marL="1219200" indent="0">
              <a:buNone/>
              <a:defRPr sz="600"/>
            </a:lvl5pPr>
            <a:lvl6pPr marL="1524000" indent="0">
              <a:buNone/>
              <a:defRPr sz="600"/>
            </a:lvl6pPr>
            <a:lvl7pPr marL="1828800" indent="0">
              <a:buNone/>
              <a:defRPr sz="600"/>
            </a:lvl7pPr>
            <a:lvl8pPr marL="2133600" indent="0">
              <a:buNone/>
              <a:defRPr sz="600"/>
            </a:lvl8pPr>
            <a:lvl9pPr marL="243840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5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5"/>
            </a:lvl1pPr>
            <a:lvl2pPr marL="304800" indent="0">
              <a:buNone/>
              <a:defRPr sz="1865"/>
            </a:lvl2pPr>
            <a:lvl3pPr marL="609600" indent="0">
              <a:buNone/>
              <a:defRPr sz="1600"/>
            </a:lvl3pPr>
            <a:lvl4pPr marL="914400" indent="0">
              <a:buNone/>
              <a:defRPr sz="1335"/>
            </a:lvl4pPr>
            <a:lvl5pPr marL="1219200" indent="0">
              <a:buNone/>
              <a:defRPr sz="1335"/>
            </a:lvl5pPr>
            <a:lvl6pPr marL="1524000" indent="0">
              <a:buNone/>
              <a:defRPr sz="1335"/>
            </a:lvl6pPr>
            <a:lvl7pPr marL="1828800" indent="0">
              <a:buNone/>
              <a:defRPr sz="1335"/>
            </a:lvl7pPr>
            <a:lvl8pPr marL="2133600" indent="0">
              <a:buNone/>
              <a:defRPr sz="1335"/>
            </a:lvl8pPr>
            <a:lvl9pPr marL="2438400" indent="0">
              <a:buNone/>
              <a:defRPr sz="133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5"/>
            </a:lvl1pPr>
            <a:lvl2pPr marL="304800" indent="0">
              <a:buNone/>
              <a:defRPr sz="800"/>
            </a:lvl2pPr>
            <a:lvl3pPr marL="609600" indent="0">
              <a:buNone/>
              <a:defRPr sz="665"/>
            </a:lvl3pPr>
            <a:lvl4pPr marL="914400" indent="0">
              <a:buNone/>
              <a:defRPr sz="600"/>
            </a:lvl4pPr>
            <a:lvl5pPr marL="1219200" indent="0">
              <a:buNone/>
              <a:defRPr sz="600"/>
            </a:lvl5pPr>
            <a:lvl6pPr marL="1524000" indent="0">
              <a:buNone/>
              <a:defRPr sz="600"/>
            </a:lvl6pPr>
            <a:lvl7pPr marL="1828800" indent="0">
              <a:buNone/>
              <a:defRPr sz="600"/>
            </a:lvl7pPr>
            <a:lvl8pPr marL="2133600" indent="0">
              <a:buNone/>
              <a:defRPr sz="600"/>
            </a:lvl8pPr>
            <a:lvl9pPr marL="243840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microsoft.com/office/2007/relationships/hdphoto" Target="../media/image2.wdp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479FF-E123-43BC-A6A8-D398A6CEC4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1E40D-80D6-49C7-A8ED-FF431A70192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alphaModFix amt="1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609600" rtl="0" eaLnBrk="1" latinLnBrk="0" hangingPunct="1">
        <a:spcBef>
          <a:spcPct val="0"/>
        </a:spcBef>
        <a:buNone/>
        <a:defRPr sz="29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2135" kern="1200">
          <a:solidFill>
            <a:schemeClr val="tx1"/>
          </a:solidFill>
          <a:latin typeface="+mn-lt"/>
          <a:ea typeface="+mn-ea"/>
          <a:cs typeface="+mn-cs"/>
        </a:defRPr>
      </a:lvl1pPr>
      <a:lvl2pPr marL="495300" indent="-190500" algn="l" defTabSz="609600" rtl="0" eaLnBrk="1" latinLnBrk="0" hangingPunct="1">
        <a:spcBef>
          <a:spcPct val="13000"/>
        </a:spcBef>
        <a:buFont typeface="Arial" panose="020B0604020202020204" pitchFamily="34" charset="0"/>
        <a:buChar char="–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–"/>
        <a:defRPr sz="1335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»"/>
        <a:defRPr sz="1335" kern="1200">
          <a:solidFill>
            <a:schemeClr val="tx1"/>
          </a:solidFill>
          <a:latin typeface="+mn-lt"/>
          <a:ea typeface="+mn-ea"/>
          <a:cs typeface="+mn-cs"/>
        </a:defRPr>
      </a:lvl5pPr>
      <a:lvl6pPr marL="16764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6pPr>
      <a:lvl7pPr marL="19812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8pPr>
      <a:lvl9pPr marL="2590800" indent="-152400" algn="l" defTabSz="609600" rtl="0" eaLnBrk="1" latinLnBrk="0" hangingPunct="1">
        <a:spcBef>
          <a:spcPct val="13000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6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400" algn="l" defTabSz="6096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media" Target="../media/media1.mp4"/><Relationship Id="rId3" Type="http://schemas.openxmlformats.org/officeDocument/2006/relationships/video" Target="../media/media1.mp4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image" Target="../media/image37.jpeg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5" Type="http://schemas.openxmlformats.org/officeDocument/2006/relationships/slideLayout" Target="../slideLayouts/slideLayout30.xml"/><Relationship Id="rId14" Type="http://schemas.openxmlformats.org/officeDocument/2006/relationships/tags" Target="../tags/tag5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6.png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4" Type="http://schemas.openxmlformats.org/officeDocument/2006/relationships/slideLayout" Target="../slideLayouts/slideLayout18.xml"/><Relationship Id="rId13" Type="http://schemas.openxmlformats.org/officeDocument/2006/relationships/image" Target="../media/image8.png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4.jpeg"/><Relationship Id="rId3" Type="http://schemas.openxmlformats.org/officeDocument/2006/relationships/image" Target="../media/image13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tags" Target="../tags/tag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9.png"/><Relationship Id="rId3" Type="http://schemas.openxmlformats.org/officeDocument/2006/relationships/image" Target="../media/image18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image" Target="../media/image23.png"/><Relationship Id="rId7" Type="http://schemas.openxmlformats.org/officeDocument/2006/relationships/tags" Target="../tags/tag33.xml"/><Relationship Id="rId6" Type="http://schemas.openxmlformats.org/officeDocument/2006/relationships/image" Target="../media/image22.png"/><Relationship Id="rId5" Type="http://schemas.openxmlformats.org/officeDocument/2006/relationships/tags" Target="../tags/tag32.xml"/><Relationship Id="rId4" Type="http://schemas.openxmlformats.org/officeDocument/2006/relationships/image" Target="../media/image21.png"/><Relationship Id="rId3" Type="http://schemas.openxmlformats.org/officeDocument/2006/relationships/tags" Target="../tags/tag31.xml"/><Relationship Id="rId26" Type="http://schemas.openxmlformats.org/officeDocument/2006/relationships/slideLayout" Target="../slideLayouts/slideLayout18.xml"/><Relationship Id="rId25" Type="http://schemas.openxmlformats.org/officeDocument/2006/relationships/tags" Target="../tags/tag42.xml"/><Relationship Id="rId24" Type="http://schemas.openxmlformats.org/officeDocument/2006/relationships/image" Target="../media/image31.png"/><Relationship Id="rId23" Type="http://schemas.openxmlformats.org/officeDocument/2006/relationships/tags" Target="../tags/tag41.xml"/><Relationship Id="rId22" Type="http://schemas.openxmlformats.org/officeDocument/2006/relationships/image" Target="../media/image30.png"/><Relationship Id="rId21" Type="http://schemas.openxmlformats.org/officeDocument/2006/relationships/tags" Target="../tags/tag40.xml"/><Relationship Id="rId20" Type="http://schemas.openxmlformats.org/officeDocument/2006/relationships/image" Target="../media/image29.png"/><Relationship Id="rId2" Type="http://schemas.openxmlformats.org/officeDocument/2006/relationships/image" Target="../media/image20.png"/><Relationship Id="rId19" Type="http://schemas.openxmlformats.org/officeDocument/2006/relationships/tags" Target="../tags/tag39.xml"/><Relationship Id="rId18" Type="http://schemas.openxmlformats.org/officeDocument/2006/relationships/image" Target="../media/image28.png"/><Relationship Id="rId17" Type="http://schemas.openxmlformats.org/officeDocument/2006/relationships/tags" Target="../tags/tag38.xml"/><Relationship Id="rId16" Type="http://schemas.openxmlformats.org/officeDocument/2006/relationships/image" Target="../media/image27.png"/><Relationship Id="rId15" Type="http://schemas.openxmlformats.org/officeDocument/2006/relationships/tags" Target="../tags/tag37.xml"/><Relationship Id="rId14" Type="http://schemas.openxmlformats.org/officeDocument/2006/relationships/image" Target="../media/image26.png"/><Relationship Id="rId13" Type="http://schemas.openxmlformats.org/officeDocument/2006/relationships/tags" Target="../tags/tag36.xml"/><Relationship Id="rId12" Type="http://schemas.openxmlformats.org/officeDocument/2006/relationships/image" Target="../media/image25.png"/><Relationship Id="rId11" Type="http://schemas.openxmlformats.org/officeDocument/2006/relationships/tags" Target="../tags/tag35.xml"/><Relationship Id="rId10" Type="http://schemas.openxmlformats.org/officeDocument/2006/relationships/image" Target="../media/image24.png"/><Relationship Id="rId1" Type="http://schemas.openxmlformats.org/officeDocument/2006/relationships/tags" Target="../tags/tag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32"/>
            <a:ext cx="12192000" cy="6803136"/>
          </a:xfrm>
          <a:prstGeom prst="rect">
            <a:avLst/>
          </a:prstGeom>
        </p:spPr>
      </p:pic>
      <p:sp useBgFill="1">
        <p:nvSpPr>
          <p:cNvPr id="9" name="任意多边形: 形状 8"/>
          <p:cNvSpPr/>
          <p:nvPr/>
        </p:nvSpPr>
        <p:spPr>
          <a:xfrm rot="5400000">
            <a:off x="-1313445" y="-3981408"/>
            <a:ext cx="14818890" cy="14820818"/>
          </a:xfrm>
          <a:custGeom>
            <a:avLst/>
            <a:gdLst>
              <a:gd name="connsiteX0" fmla="*/ 4907837 w 6650046"/>
              <a:gd name="connsiteY0" fmla="*/ 3464003 h 6650919"/>
              <a:gd name="connsiteX1" fmla="*/ 6650046 w 6650046"/>
              <a:gd name="connsiteY1" fmla="*/ 3464003 h 6650919"/>
              <a:gd name="connsiteX2" fmla="*/ 6639839 w 6650046"/>
              <a:gd name="connsiteY2" fmla="*/ 3666139 h 6650919"/>
              <a:gd name="connsiteX3" fmla="*/ 3644681 w 6650046"/>
              <a:gd name="connsiteY3" fmla="*/ 6642343 h 6650919"/>
              <a:gd name="connsiteX4" fmla="*/ 3463567 w 6650046"/>
              <a:gd name="connsiteY4" fmla="*/ 6650919 h 6650919"/>
              <a:gd name="connsiteX5" fmla="*/ 3463567 w 6650046"/>
              <a:gd name="connsiteY5" fmla="*/ 4908710 h 6650919"/>
              <a:gd name="connsiteX6" fmla="*/ 3477542 w 6650046"/>
              <a:gd name="connsiteY6" fmla="*/ 4908048 h 6650919"/>
              <a:gd name="connsiteX7" fmla="*/ 4906625 w 6650046"/>
              <a:gd name="connsiteY7" fmla="*/ 3488008 h 6650919"/>
              <a:gd name="connsiteX8" fmla="*/ 0 w 6650046"/>
              <a:gd name="connsiteY8" fmla="*/ 3464003 h 6650919"/>
              <a:gd name="connsiteX9" fmla="*/ 1742209 w 6650046"/>
              <a:gd name="connsiteY9" fmla="*/ 3464003 h 6650919"/>
              <a:gd name="connsiteX10" fmla="*/ 1743422 w 6650046"/>
              <a:gd name="connsiteY10" fmla="*/ 3488008 h 6650919"/>
              <a:gd name="connsiteX11" fmla="*/ 3172505 w 6650046"/>
              <a:gd name="connsiteY11" fmla="*/ 4908048 h 6650919"/>
              <a:gd name="connsiteX12" fmla="*/ 3186476 w 6650046"/>
              <a:gd name="connsiteY12" fmla="*/ 4908709 h 6650919"/>
              <a:gd name="connsiteX13" fmla="*/ 3186476 w 6650046"/>
              <a:gd name="connsiteY13" fmla="*/ 6650918 h 6650919"/>
              <a:gd name="connsiteX14" fmla="*/ 3005365 w 6650046"/>
              <a:gd name="connsiteY14" fmla="*/ 6642343 h 6650919"/>
              <a:gd name="connsiteX15" fmla="*/ 10207 w 6650046"/>
              <a:gd name="connsiteY15" fmla="*/ 3666139 h 6650919"/>
              <a:gd name="connsiteX16" fmla="*/ 3186476 w 6650046"/>
              <a:gd name="connsiteY16" fmla="*/ 0 h 6650919"/>
              <a:gd name="connsiteX17" fmla="*/ 3186476 w 6650046"/>
              <a:gd name="connsiteY17" fmla="*/ 1742209 h 6650919"/>
              <a:gd name="connsiteX18" fmla="*/ 3172505 w 6650046"/>
              <a:gd name="connsiteY18" fmla="*/ 1742871 h 6650919"/>
              <a:gd name="connsiteX19" fmla="*/ 1743422 w 6650046"/>
              <a:gd name="connsiteY19" fmla="*/ 3162911 h 6650919"/>
              <a:gd name="connsiteX20" fmla="*/ 1742210 w 6650046"/>
              <a:gd name="connsiteY20" fmla="*/ 3186912 h 6650919"/>
              <a:gd name="connsiteX21" fmla="*/ 1 w 6650046"/>
              <a:gd name="connsiteY21" fmla="*/ 3186912 h 6650919"/>
              <a:gd name="connsiteX22" fmla="*/ 10207 w 6650046"/>
              <a:gd name="connsiteY22" fmla="*/ 2984780 h 6650919"/>
              <a:gd name="connsiteX23" fmla="*/ 3005365 w 6650046"/>
              <a:gd name="connsiteY23" fmla="*/ 8576 h 6650919"/>
              <a:gd name="connsiteX24" fmla="*/ 3463567 w 6650046"/>
              <a:gd name="connsiteY24" fmla="*/ 0 h 6650919"/>
              <a:gd name="connsiteX25" fmla="*/ 3644681 w 6650046"/>
              <a:gd name="connsiteY25" fmla="*/ 8576 h 6650919"/>
              <a:gd name="connsiteX26" fmla="*/ 6639839 w 6650046"/>
              <a:gd name="connsiteY26" fmla="*/ 2984780 h 6650919"/>
              <a:gd name="connsiteX27" fmla="*/ 6650046 w 6650046"/>
              <a:gd name="connsiteY27" fmla="*/ 3186912 h 6650919"/>
              <a:gd name="connsiteX28" fmla="*/ 4907837 w 6650046"/>
              <a:gd name="connsiteY28" fmla="*/ 3186912 h 6650919"/>
              <a:gd name="connsiteX29" fmla="*/ 4906625 w 6650046"/>
              <a:gd name="connsiteY29" fmla="*/ 3162911 h 6650919"/>
              <a:gd name="connsiteX30" fmla="*/ 3477542 w 6650046"/>
              <a:gd name="connsiteY30" fmla="*/ 1742871 h 6650919"/>
              <a:gd name="connsiteX31" fmla="*/ 3463567 w 6650046"/>
              <a:gd name="connsiteY31" fmla="*/ 1742209 h 665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650046" h="6650919">
                <a:moveTo>
                  <a:pt x="4907837" y="3464003"/>
                </a:moveTo>
                <a:lnTo>
                  <a:pt x="6650046" y="3464003"/>
                </a:lnTo>
                <a:lnTo>
                  <a:pt x="6639839" y="3666139"/>
                </a:lnTo>
                <a:cubicBezTo>
                  <a:pt x="6479871" y="5241317"/>
                  <a:pt x="5222728" y="6492143"/>
                  <a:pt x="3644681" y="6642343"/>
                </a:cubicBezTo>
                <a:lnTo>
                  <a:pt x="3463567" y="6650919"/>
                </a:lnTo>
                <a:lnTo>
                  <a:pt x="3463567" y="4908710"/>
                </a:lnTo>
                <a:lnTo>
                  <a:pt x="3477542" y="4908048"/>
                </a:lnTo>
                <a:cubicBezTo>
                  <a:pt x="4230478" y="4836383"/>
                  <a:pt x="4830300" y="4239575"/>
                  <a:pt x="4906625" y="3488008"/>
                </a:cubicBezTo>
                <a:close/>
                <a:moveTo>
                  <a:pt x="0" y="3464003"/>
                </a:moveTo>
                <a:lnTo>
                  <a:pt x="1742209" y="3464003"/>
                </a:lnTo>
                <a:lnTo>
                  <a:pt x="1743422" y="3488008"/>
                </a:lnTo>
                <a:cubicBezTo>
                  <a:pt x="1819747" y="4239575"/>
                  <a:pt x="2419569" y="4836383"/>
                  <a:pt x="3172505" y="4908048"/>
                </a:cubicBezTo>
                <a:lnTo>
                  <a:pt x="3186476" y="4908709"/>
                </a:lnTo>
                <a:lnTo>
                  <a:pt x="3186476" y="6650918"/>
                </a:lnTo>
                <a:lnTo>
                  <a:pt x="3005365" y="6642343"/>
                </a:lnTo>
                <a:cubicBezTo>
                  <a:pt x="1427319" y="6492143"/>
                  <a:pt x="170175" y="5241317"/>
                  <a:pt x="10207" y="3666139"/>
                </a:cubicBezTo>
                <a:close/>
                <a:moveTo>
                  <a:pt x="3186476" y="0"/>
                </a:moveTo>
                <a:lnTo>
                  <a:pt x="3186476" y="1742209"/>
                </a:lnTo>
                <a:lnTo>
                  <a:pt x="3172505" y="1742871"/>
                </a:lnTo>
                <a:cubicBezTo>
                  <a:pt x="2419569" y="1814536"/>
                  <a:pt x="1819747" y="2411344"/>
                  <a:pt x="1743422" y="3162911"/>
                </a:cubicBezTo>
                <a:lnTo>
                  <a:pt x="1742210" y="3186912"/>
                </a:lnTo>
                <a:lnTo>
                  <a:pt x="1" y="3186912"/>
                </a:lnTo>
                <a:lnTo>
                  <a:pt x="10207" y="2984780"/>
                </a:lnTo>
                <a:cubicBezTo>
                  <a:pt x="170175" y="1409601"/>
                  <a:pt x="1427319" y="158776"/>
                  <a:pt x="3005365" y="8576"/>
                </a:cubicBezTo>
                <a:close/>
                <a:moveTo>
                  <a:pt x="3463567" y="0"/>
                </a:moveTo>
                <a:lnTo>
                  <a:pt x="3644681" y="8576"/>
                </a:lnTo>
                <a:cubicBezTo>
                  <a:pt x="5222728" y="158776"/>
                  <a:pt x="6479871" y="1409601"/>
                  <a:pt x="6639839" y="2984780"/>
                </a:cubicBezTo>
                <a:lnTo>
                  <a:pt x="6650046" y="3186912"/>
                </a:lnTo>
                <a:lnTo>
                  <a:pt x="4907837" y="3186912"/>
                </a:lnTo>
                <a:lnTo>
                  <a:pt x="4906625" y="3162911"/>
                </a:lnTo>
                <a:cubicBezTo>
                  <a:pt x="4830300" y="2411344"/>
                  <a:pt x="4230478" y="1814536"/>
                  <a:pt x="3477542" y="1742871"/>
                </a:cubicBezTo>
                <a:lnTo>
                  <a:pt x="3463567" y="1742209"/>
                </a:lnTo>
                <a:close/>
              </a:path>
            </a:pathLst>
          </a:custGeom>
          <a:ln>
            <a:noFill/>
          </a:ln>
          <a:effectLst>
            <a:outerShdw blurRad="889000" sx="102000" sy="102000" algn="ctr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76457" y="3971109"/>
            <a:ext cx="11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6" name="e265d200e8ef9ea49fcd1b6f5ec4c340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7305"/>
            <a:ext cx="12192000" cy="6803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2750" y="132715"/>
            <a:ext cx="11572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dirty="0">
                <a:solidFill>
                  <a:srgbClr val="C00000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四、专业优势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2593" y="696773"/>
            <a:ext cx="11779407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794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kumimoji="0" lang="zh-CN" altLang="en-US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kumimoji="0" lang="en-US" altLang="zh-CN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国际经济与贸易专业的学习</a:t>
            </a:r>
            <a:r>
              <a:rPr kumimoji="0" lang="zh-CN" altLang="en-US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</a:t>
            </a:r>
            <a:r>
              <a:rPr kumimoji="0" lang="en-US" altLang="zh-CN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，你将有</a:t>
            </a:r>
            <a:r>
              <a:rPr kumimoji="0" lang="zh-CN" altLang="en-US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不错的职业选择，较高的薪资，更有</a:t>
            </a:r>
            <a:r>
              <a:rPr kumimoji="0" lang="en-US" altLang="zh-CN" sz="2400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机会走出国门，亲身感受不同国家的文化、经济和社会环境。这将是你人生中最宝贵的经历之一，让你在拓宽视野的同时，也收获了满满的自信和成长。</a:t>
            </a:r>
            <a:endParaRPr kumimoji="0" lang="en-US" altLang="zh-CN" sz="2400" b="0" i="0" u="none" strike="noStrike" kern="1200" cap="none" spc="0" normalizeH="0" baseline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421" y="1913862"/>
            <a:ext cx="7889875" cy="3026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625" y="2645560"/>
            <a:ext cx="9010650" cy="2952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829" y="3081320"/>
            <a:ext cx="9115425" cy="3105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283" y="3772813"/>
            <a:ext cx="9020175" cy="295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>
            <p:custDataLst>
              <p:tags r:id="rId2"/>
            </p:custDataLst>
          </p:nvPr>
        </p:nvSpPr>
        <p:spPr>
          <a:xfrm>
            <a:off x="4489734" y="4197309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</p:spPr>
      </p:sp>
      <p:sp>
        <p:nvSpPr>
          <p:cNvPr id="3" name="AutoShape 3"/>
          <p:cNvSpPr/>
          <p:nvPr>
            <p:custDataLst>
              <p:tags r:id="rId3"/>
            </p:custDataLst>
          </p:nvPr>
        </p:nvSpPr>
        <p:spPr>
          <a:xfrm>
            <a:off x="650433" y="4197309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</p:spPr>
      </p:sp>
      <p:sp>
        <p:nvSpPr>
          <p:cNvPr id="4" name="AutoShape 4"/>
          <p:cNvSpPr/>
          <p:nvPr>
            <p:custDataLst>
              <p:tags r:id="rId4"/>
            </p:custDataLst>
          </p:nvPr>
        </p:nvSpPr>
        <p:spPr>
          <a:xfrm>
            <a:off x="4489734" y="1474577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</p:spPr>
      </p:sp>
      <p:sp>
        <p:nvSpPr>
          <p:cNvPr id="5" name="AutoShape 5"/>
          <p:cNvSpPr/>
          <p:nvPr>
            <p:custDataLst>
              <p:tags r:id="rId5"/>
            </p:custDataLst>
          </p:nvPr>
        </p:nvSpPr>
        <p:spPr>
          <a:xfrm>
            <a:off x="650433" y="1474577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 l="17316" r="17316"/>
          <a:stretch>
            <a:fillRect/>
          </a:stretch>
        </p:blipFill>
        <p:spPr>
          <a:xfrm>
            <a:off x="8516029" y="1700535"/>
            <a:ext cx="3422379" cy="4563172"/>
          </a:xfrm>
          <a:prstGeom prst="roundRect">
            <a:avLst/>
          </a:prstGeom>
        </p:spPr>
      </p:pic>
      <p:sp>
        <p:nvSpPr>
          <p:cNvPr id="7" name="TextBox 7"/>
          <p:cNvSpPr txBox="1"/>
          <p:nvPr>
            <p:custDataLst>
              <p:tags r:id="rId7"/>
            </p:custDataLst>
          </p:nvPr>
        </p:nvSpPr>
        <p:spPr>
          <a:xfrm>
            <a:off x="582241" y="2177640"/>
            <a:ext cx="3433799" cy="1259772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在国贸专业中，你将与来自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全国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各地的同学共同学习、成长，拓宽视野，增进友谊。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F1F1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>
            <p:custDataLst>
              <p:tags r:id="rId8"/>
            </p:custDataLst>
          </p:nvPr>
        </p:nvSpPr>
        <p:spPr>
          <a:xfrm>
            <a:off x="4409477" y="2177640"/>
            <a:ext cx="3433799" cy="1259772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国际贸易专业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让你亲身体验不同国家的文化和经济环境，拓宽国际视野。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F1F1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Box 9"/>
          <p:cNvSpPr txBox="1"/>
          <p:nvPr>
            <p:custDataLst>
              <p:tags r:id="rId9"/>
            </p:custDataLst>
          </p:nvPr>
        </p:nvSpPr>
        <p:spPr>
          <a:xfrm>
            <a:off x="570176" y="4915720"/>
            <a:ext cx="3433799" cy="1262987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通过系统的学习和实践锻炼，你将具备扎实的专业知识和实践能力，为实现自己的职业梦想奠定坚实基础。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F1F1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10"/>
          <p:cNvSpPr txBox="1"/>
          <p:nvPr>
            <p:custDataLst>
              <p:tags r:id="rId10"/>
            </p:custDataLst>
          </p:nvPr>
        </p:nvSpPr>
        <p:spPr>
          <a:xfrm>
            <a:off x="4407114" y="4915720"/>
            <a:ext cx="3438525" cy="1262987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F1F1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让我们携手共进，共创国际经济与贸易的美好未来！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F1F1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000" b="1" i="0" u="none" strike="noStrike" kern="1200" cap="none" spc="0" normalizeH="0" baseline="0" noProof="0">
                <a:ln>
                  <a:noFill/>
                </a:ln>
                <a:solidFill>
                  <a:srgbClr val="411E0E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加入我们，共创国际经济与贸易的美好未来！</a:t>
            </a:r>
            <a:endParaRPr kumimoji="0" lang="en-US" sz="3000" b="1" i="0" u="none" strike="noStrike" kern="1200" cap="none" spc="0" normalizeH="0" baseline="0" noProof="0">
              <a:ln>
                <a:noFill/>
              </a:ln>
              <a:solidFill>
                <a:srgbClr val="411E0E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TextBox 12"/>
          <p:cNvSpPr txBox="1"/>
          <p:nvPr>
            <p:custDataLst>
              <p:tags r:id="rId11"/>
            </p:custDataLst>
          </p:nvPr>
        </p:nvSpPr>
        <p:spPr>
          <a:xfrm>
            <a:off x="838067" y="1502085"/>
            <a:ext cx="2898018" cy="635136"/>
          </a:xfrm>
          <a:prstGeom prst="rect">
            <a:avLst/>
          </a:prstGeom>
        </p:spPr>
        <p:txBody>
          <a:bodyPr vert="horz" wrap="square" lIns="123825" tIns="123825" rIns="57150" bIns="123825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共同学习成长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FFF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TextBox 13"/>
          <p:cNvSpPr txBox="1"/>
          <p:nvPr>
            <p:custDataLst>
              <p:tags r:id="rId12"/>
            </p:custDataLst>
          </p:nvPr>
        </p:nvSpPr>
        <p:spPr>
          <a:xfrm>
            <a:off x="4677367" y="1502085"/>
            <a:ext cx="2898018" cy="635136"/>
          </a:xfrm>
          <a:prstGeom prst="rect">
            <a:avLst/>
          </a:prstGeom>
        </p:spPr>
        <p:txBody>
          <a:bodyPr vert="horz" wrap="square" lIns="123825" tIns="123825" rIns="57150" bIns="123825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参与国际交流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FFF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Box 14"/>
          <p:cNvSpPr txBox="1"/>
          <p:nvPr>
            <p:custDataLst>
              <p:tags r:id="rId13"/>
            </p:custDataLst>
          </p:nvPr>
        </p:nvSpPr>
        <p:spPr>
          <a:xfrm>
            <a:off x="838067" y="4224817"/>
            <a:ext cx="2898018" cy="635136"/>
          </a:xfrm>
          <a:prstGeom prst="rect">
            <a:avLst/>
          </a:prstGeom>
        </p:spPr>
        <p:txBody>
          <a:bodyPr vert="horz" wrap="square" lIns="123825" tIns="123825" rIns="57150" bIns="123825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实现职业梦想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FFF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TextBox 15"/>
          <p:cNvSpPr txBox="1"/>
          <p:nvPr>
            <p:custDataLst>
              <p:tags r:id="rId14"/>
            </p:custDataLst>
          </p:nvPr>
        </p:nvSpPr>
        <p:spPr>
          <a:xfrm>
            <a:off x="4677367" y="4224817"/>
            <a:ext cx="2898018" cy="635136"/>
          </a:xfrm>
          <a:prstGeom prst="rect">
            <a:avLst/>
          </a:prstGeom>
        </p:spPr>
        <p:txBody>
          <a:bodyPr vert="horz" wrap="square" lIns="123825" tIns="123825" rIns="57150" bIns="123825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10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共创美好未来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FFFFFF">
                  <a:alpha val="10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22500" y="1681480"/>
            <a:ext cx="8444865" cy="12084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+mn-ea"/>
              </a:rPr>
              <a:t>国际经济与贸易专业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粗黑宋简体" panose="02000000000000000000" pitchFamily="2" charset="-122"/>
              <a:ea typeface="方正粗黑宋简体" panose="02000000000000000000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方正粗黑宋简体" panose="02000000000000000000" pitchFamily="2" charset="-122"/>
              <a:ea typeface="方正粗黑宋简体" panose="02000000000000000000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  <a:sym typeface="+mn-ea"/>
              </a:rPr>
              <a:t>           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  <a:sym typeface="+mn-ea"/>
              </a:rPr>
              <a:t>复合型人才的新选择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  <a:sym typeface="+mn-ea"/>
            </a:endParaRPr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500"/>
            <a:ext cx="1951990" cy="1800860"/>
          </a:xfrm>
          <a:prstGeom prst="rect">
            <a:avLst/>
          </a:prstGeom>
        </p:spPr>
      </p:pic>
      <p:pic>
        <p:nvPicPr>
          <p:cNvPr id="3" name="已录下的声音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62637" y="72024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813435" y="-26670"/>
            <a:ext cx="10615930" cy="1109345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一、</a:t>
            </a:r>
            <a:r>
              <a:rPr lang="zh-CN" altLang="en-US" sz="3600" b="1" dirty="0">
                <a:solidFill>
                  <a:srgbClr val="C00000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专业背景</a:t>
            </a:r>
            <a:endParaRPr lang="zh-CN" altLang="en-US" sz="3600" b="1" dirty="0">
              <a:solidFill>
                <a:srgbClr val="C00000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TextBox 7"/>
          <p:cNvSpPr txBox="1"/>
          <p:nvPr>
            <p:custDataLst>
              <p:tags r:id="rId1"/>
            </p:custDataLst>
          </p:nvPr>
        </p:nvSpPr>
        <p:spPr>
          <a:xfrm>
            <a:off x="4866211" y="2945478"/>
            <a:ext cx="7073768" cy="695325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文化</a:t>
            </a:r>
            <a:r>
              <a:rPr lang="zh-CN" alt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、科技</a:t>
            </a: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交流与融合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TextBox 8"/>
          <p:cNvSpPr txBox="1"/>
          <p:nvPr>
            <p:custDataLst>
              <p:tags r:id="rId2"/>
            </p:custDataLst>
          </p:nvPr>
        </p:nvSpPr>
        <p:spPr>
          <a:xfrm>
            <a:off x="4876351" y="3617026"/>
            <a:ext cx="6891564" cy="1247775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全球化不仅促进了经济交流，也推动了文化之间</a:t>
            </a:r>
            <a:r>
              <a:rPr lang="zh-CN" altLang="en-US" sz="200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、科技之间</a:t>
            </a:r>
            <a:r>
              <a:rPr lang="en-US" sz="200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的交流与融合</a:t>
            </a:r>
            <a:endParaRPr lang="en-US" sz="200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Box 9"/>
          <p:cNvSpPr txBox="1"/>
          <p:nvPr>
            <p:custDataLst>
              <p:tags r:id="rId3"/>
            </p:custDataLst>
          </p:nvPr>
        </p:nvSpPr>
        <p:spPr>
          <a:xfrm>
            <a:off x="4888727" y="4714407"/>
            <a:ext cx="6286500" cy="695325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我校最早开设的经济学专业</a:t>
            </a:r>
            <a:endParaRPr lang="zh-CN" altLang="en-US" sz="2400" b="1" dirty="0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TextBox 10"/>
          <p:cNvSpPr txBox="1"/>
          <p:nvPr>
            <p:custDataLst>
              <p:tags r:id="rId4"/>
            </p:custDataLst>
          </p:nvPr>
        </p:nvSpPr>
        <p:spPr>
          <a:xfrm>
            <a:off x="4888727" y="5284393"/>
            <a:ext cx="6879188" cy="1247775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中国加入</a:t>
            </a:r>
            <a:r>
              <a:rPr lang="en-US" altLang="zh-CN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WTO</a:t>
            </a: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（世界贸易组织）次年，</a:t>
            </a:r>
            <a:r>
              <a:rPr lang="en-US" altLang="zh-CN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2002</a:t>
            </a: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年我校经济管理学院开设国际经济与贸易专业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11"/>
          <p:cNvSpPr txBox="1"/>
          <p:nvPr>
            <p:custDataLst>
              <p:tags r:id="rId5"/>
            </p:custDataLst>
          </p:nvPr>
        </p:nvSpPr>
        <p:spPr>
          <a:xfrm>
            <a:off x="4878587" y="1165346"/>
            <a:ext cx="7073768" cy="695325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经济一体化加深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12"/>
          <p:cNvSpPr txBox="1"/>
          <p:nvPr>
            <p:custDataLst>
              <p:tags r:id="rId6"/>
            </p:custDataLst>
          </p:nvPr>
        </p:nvSpPr>
        <p:spPr>
          <a:xfrm>
            <a:off x="4888727" y="1836894"/>
            <a:ext cx="6891564" cy="1247775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</a:t>
            </a: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全球化</a:t>
            </a: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背景下，随着我国改革开放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继续</a:t>
            </a: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深入，国际贸易和跨国投资规模不断扩大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与世界</a:t>
            </a: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各国经济相互依存度加深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AutoShape 14"/>
          <p:cNvSpPr/>
          <p:nvPr>
            <p:custDataLst>
              <p:tags r:id="rId7"/>
            </p:custDataLst>
          </p:nvPr>
        </p:nvSpPr>
        <p:spPr>
          <a:xfrm>
            <a:off x="3898551" y="4867196"/>
            <a:ext cx="593751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0" name="AutoShape 16"/>
          <p:cNvSpPr/>
          <p:nvPr>
            <p:custDataLst>
              <p:tags r:id="rId8"/>
            </p:custDataLst>
          </p:nvPr>
        </p:nvSpPr>
        <p:spPr>
          <a:xfrm>
            <a:off x="3877359" y="3018088"/>
            <a:ext cx="61899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1" name="AutoShape 18"/>
          <p:cNvSpPr/>
          <p:nvPr>
            <p:custDataLst>
              <p:tags r:id="rId9"/>
            </p:custDataLst>
          </p:nvPr>
        </p:nvSpPr>
        <p:spPr>
          <a:xfrm>
            <a:off x="3877359" y="1237957"/>
            <a:ext cx="61899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2" name="TextBox 19"/>
          <p:cNvSpPr txBox="1"/>
          <p:nvPr>
            <p:custDataLst>
              <p:tags r:id="rId10"/>
            </p:custDataLst>
          </p:nvPr>
        </p:nvSpPr>
        <p:spPr>
          <a:xfrm>
            <a:off x="3764468" y="4893337"/>
            <a:ext cx="861916" cy="47244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 dirty="0">
                <a:solidFill>
                  <a:srgbClr val="FFFFF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03</a:t>
            </a:r>
            <a:endParaRPr lang="en-US" sz="2325" b="1" dirty="0">
              <a:solidFill>
                <a:srgbClr val="FFFFF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TextBox 20"/>
          <p:cNvSpPr txBox="1"/>
          <p:nvPr>
            <p:custDataLst>
              <p:tags r:id="rId11"/>
            </p:custDataLst>
          </p:nvPr>
        </p:nvSpPr>
        <p:spPr>
          <a:xfrm>
            <a:off x="3755898" y="3059434"/>
            <a:ext cx="861916" cy="47244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 dirty="0">
                <a:solidFill>
                  <a:srgbClr val="FFFFF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02</a:t>
            </a:r>
            <a:endParaRPr lang="en-US" sz="2325" b="1" dirty="0">
              <a:solidFill>
                <a:srgbClr val="FFFFF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Box 21"/>
          <p:cNvSpPr txBox="1"/>
          <p:nvPr>
            <p:custDataLst>
              <p:tags r:id="rId12"/>
            </p:custDataLst>
          </p:nvPr>
        </p:nvSpPr>
        <p:spPr>
          <a:xfrm>
            <a:off x="3755898" y="1287990"/>
            <a:ext cx="861916" cy="47244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 dirty="0">
                <a:solidFill>
                  <a:srgbClr val="FFFFF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01</a:t>
            </a:r>
            <a:endParaRPr lang="en-US" sz="2325" b="1" dirty="0">
              <a:solidFill>
                <a:srgbClr val="FFFFF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05" y="1025338"/>
            <a:ext cx="3671797" cy="4893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2804" y="220065"/>
            <a:ext cx="5848932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二、</a:t>
            </a: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专业认识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6176506" y="3588279"/>
            <a:ext cx="5295396" cy="2700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7" name="TextBox 3"/>
          <p:cNvSpPr txBox="1"/>
          <p:nvPr/>
        </p:nvSpPr>
        <p:spPr>
          <a:xfrm>
            <a:off x="3676204" y="4445903"/>
            <a:ext cx="6000750" cy="711336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理论与实践相结合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3675380" y="5146675"/>
            <a:ext cx="7410450" cy="914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在国贸专业，你将不仅仅是学习书本上的知识，更是在实践中成长，在挑战中超越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AutoShape 5"/>
          <p:cNvSpPr/>
          <p:nvPr/>
        </p:nvSpPr>
        <p:spPr>
          <a:xfrm>
            <a:off x="3438062" y="1529460"/>
            <a:ext cx="238125" cy="238125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</p:sp>
      <p:sp>
        <p:nvSpPr>
          <p:cNvPr id="10" name="TextBox 6"/>
          <p:cNvSpPr txBox="1"/>
          <p:nvPr/>
        </p:nvSpPr>
        <p:spPr>
          <a:xfrm>
            <a:off x="3675996" y="1272868"/>
            <a:ext cx="6000750" cy="666079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探究全球经济运作的奥秘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3676015" y="1938655"/>
            <a:ext cx="8197215" cy="914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国贸专业深入研究世界各国间的经济活动，熟悉国际通行的经贸规则，揭示全球经济的运行规律和趋势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3676293" y="2833510"/>
            <a:ext cx="6000750" cy="697555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培养国际化视野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3676015" y="3531235"/>
            <a:ext cx="8430260" cy="914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en-US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该专业注重培养学生的国际化视野，使其能够站在全球角度思考问题，为未来的职业发展奠定坚实基础</a:t>
            </a:r>
            <a:r>
              <a:rPr lang="en-US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AutoShape 11"/>
          <p:cNvSpPr/>
          <p:nvPr/>
        </p:nvSpPr>
        <p:spPr>
          <a:xfrm>
            <a:off x="3438062" y="3109879"/>
            <a:ext cx="238125" cy="238125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</p:sp>
      <p:sp>
        <p:nvSpPr>
          <p:cNvPr id="20" name="AutoShape 12"/>
          <p:cNvSpPr/>
          <p:nvPr/>
        </p:nvSpPr>
        <p:spPr>
          <a:xfrm>
            <a:off x="3437898" y="4689680"/>
            <a:ext cx="238125" cy="238125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" y="1345565"/>
            <a:ext cx="3188335" cy="466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798" y="1345808"/>
            <a:ext cx="10297795" cy="39471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1" grpId="0"/>
      <p:bldP spid="1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4988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bg1"/>
              </a:gs>
              <a:gs pos="0">
                <a:schemeClr val="tx1">
                  <a:alpha val="0"/>
                </a:schemeClr>
              </a:gs>
              <a:gs pos="31000">
                <a:schemeClr val="bg1">
                  <a:alpha val="0"/>
                </a:schemeClr>
              </a:gs>
              <a:gs pos="0">
                <a:schemeClr val="tx1">
                  <a:alpha val="0"/>
                </a:schemeClr>
              </a:gs>
              <a:gs pos="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 useBgFill="1">
        <p:nvSpPr>
          <p:cNvPr id="33" name="矩形: 圆角 32"/>
          <p:cNvSpPr/>
          <p:nvPr/>
        </p:nvSpPr>
        <p:spPr>
          <a:xfrm>
            <a:off x="3997824" y="2631100"/>
            <a:ext cx="638628" cy="27537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6312" y="1427795"/>
            <a:ext cx="8946338" cy="55578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跨学科知识融合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371215" y="2126615"/>
            <a:ext cx="8465185" cy="7639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p>
            <a:pPr>
              <a:lnSpc>
                <a:spcPct val="150000"/>
              </a:lnSpc>
            </a:pP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随着国际经济与贸易的不断发展，国家对具备跨学科知识背景的复合型人才需求日益迫切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3366312" y="3111043"/>
            <a:ext cx="8946338" cy="55578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国际化视野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3477260" y="3843655"/>
            <a:ext cx="8358505" cy="7639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buClrTx/>
              <a:buSzTx/>
              <a:buFontTx/>
            </a:pP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具备国际化视野是复合型人才的重要特征。学生应关注国际政治、经济、文化等方面的动态，了解国际形势和趋势，以更好地参与国际交流与合作。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467912" y="4938948"/>
            <a:ext cx="8946338" cy="55578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实践能力与创新精神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3502660" y="5663565"/>
            <a:ext cx="8332470" cy="7639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p>
            <a:pPr>
              <a:lnSpc>
                <a:spcPct val="140000"/>
              </a:lnSpc>
            </a:pP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国家需要的复合型人才不仅要有扎实的理论基础，还要具备实践能力和创新精神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39109" y="562014"/>
            <a:ext cx="75565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2800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▶</a:t>
            </a:r>
            <a:r>
              <a:rPr lang="en-US" sz="3000" b="1" dirty="0" err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国家对复合型人才的需求</a:t>
            </a:r>
            <a:endParaRPr lang="en-US" sz="3000" b="1" dirty="0" err="1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en-US" sz="3000" b="1" dirty="0" err="1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 descr="循环箭头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78455" y="1572260"/>
            <a:ext cx="411480" cy="411480"/>
          </a:xfrm>
          <a:prstGeom prst="rect">
            <a:avLst/>
          </a:prstGeom>
        </p:spPr>
      </p:pic>
      <p:pic>
        <p:nvPicPr>
          <p:cNvPr id="4" name="图片 3" descr="循环箭头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8455" y="3255645"/>
            <a:ext cx="411480" cy="411480"/>
          </a:xfrm>
          <a:prstGeom prst="rect">
            <a:avLst/>
          </a:prstGeom>
        </p:spPr>
      </p:pic>
      <p:pic>
        <p:nvPicPr>
          <p:cNvPr id="6" name="图片 5" descr="循环箭头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5455" y="5109210"/>
            <a:ext cx="411480" cy="411480"/>
          </a:xfrm>
          <a:prstGeom prst="rect">
            <a:avLst/>
          </a:prstGeom>
        </p:spPr>
      </p:pic>
      <p:pic>
        <p:nvPicPr>
          <p:cNvPr id="102" name="图片 101"/>
          <p:cNvPicPr/>
          <p:nvPr/>
        </p:nvPicPr>
        <p:blipFill>
          <a:blip r:embed="rId4"/>
          <a:stretch>
            <a:fillRect/>
          </a:stretch>
        </p:blipFill>
        <p:spPr>
          <a:xfrm>
            <a:off x="50165" y="1983740"/>
            <a:ext cx="2830195" cy="3883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2169795" y="623570"/>
            <a:ext cx="832993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▶</a:t>
            </a:r>
            <a:r>
              <a:rPr lang="en-US" sz="3000" b="1" dirty="0" err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复合型人才是推动农业国际化进程的关键角色</a:t>
            </a:r>
            <a:endParaRPr lang="zh-CN" altLang="en-US" sz="28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endParaRPr lang="zh-CN" altLang="en-US" sz="28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44" name="AutoShape 2"/>
          <p:cNvSpPr/>
          <p:nvPr>
            <p:custDataLst>
              <p:tags r:id="rId1"/>
            </p:custDataLst>
          </p:nvPr>
        </p:nvSpPr>
        <p:spPr>
          <a:xfrm>
            <a:off x="2170108" y="1739454"/>
            <a:ext cx="906737" cy="906737"/>
          </a:xfrm>
          <a:prstGeom prst="ellipse">
            <a:avLst/>
          </a:prstGeom>
          <a:noFill/>
          <a:ln w="19050">
            <a:solidFill>
              <a:schemeClr val="accent2">
                <a:lumMod val="50000"/>
              </a:schemeClr>
            </a:solidFill>
            <a:prstDash val="solid"/>
          </a:ln>
        </p:spPr>
      </p:sp>
      <p:sp>
        <p:nvSpPr>
          <p:cNvPr id="45" name="TextBox 3"/>
          <p:cNvSpPr txBox="1"/>
          <p:nvPr>
            <p:custDataLst>
              <p:tags r:id="rId2"/>
            </p:custDataLst>
          </p:nvPr>
        </p:nvSpPr>
        <p:spPr>
          <a:xfrm>
            <a:off x="1048702" y="2778497"/>
            <a:ext cx="2990850" cy="6858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促进农产品贸易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6" name="TextBox 4"/>
          <p:cNvSpPr txBox="1"/>
          <p:nvPr>
            <p:custDataLst>
              <p:tags r:id="rId3"/>
            </p:custDataLst>
          </p:nvPr>
        </p:nvSpPr>
        <p:spPr>
          <a:xfrm>
            <a:off x="1209675" y="3673475"/>
            <a:ext cx="2990850" cy="1820545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国贸易专业在推动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农业、</a:t>
            </a:r>
            <a:r>
              <a:rPr lang="en-US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农产品贸易方面发挥着关键作用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>
            <p:custDataLst>
              <p:tags r:id="rId4"/>
            </p:custDataLst>
          </p:nvPr>
        </p:nvSpPr>
        <p:spPr>
          <a:xfrm>
            <a:off x="4542551" y="2718172"/>
            <a:ext cx="2990850" cy="6858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支持农业品牌建设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8" name="TextBox 6"/>
          <p:cNvSpPr txBox="1"/>
          <p:nvPr>
            <p:custDataLst>
              <p:tags r:id="rId5"/>
            </p:custDataLst>
          </p:nvPr>
        </p:nvSpPr>
        <p:spPr>
          <a:xfrm>
            <a:off x="4685030" y="3613210"/>
            <a:ext cx="2990850" cy="2752725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国贸易专业能够协助农业企业建立和维护品牌形象，提升农产品的附加值和市场影响力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9" name="TextBox 7"/>
          <p:cNvSpPr txBox="1"/>
          <p:nvPr>
            <p:custDataLst>
              <p:tags r:id="rId6"/>
            </p:custDataLst>
          </p:nvPr>
        </p:nvSpPr>
        <p:spPr>
          <a:xfrm>
            <a:off x="8407300" y="2718172"/>
            <a:ext cx="2990850" cy="6858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推动农业国际合作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0" name="TextBox 8"/>
          <p:cNvSpPr txBox="1"/>
          <p:nvPr>
            <p:custDataLst>
              <p:tags r:id="rId7"/>
            </p:custDataLst>
          </p:nvPr>
        </p:nvSpPr>
        <p:spPr>
          <a:xfrm>
            <a:off x="8372163" y="3564794"/>
            <a:ext cx="3495824" cy="2752725"/>
          </a:xfrm>
          <a:prstGeom prst="rect">
            <a:avLst/>
          </a:prstGeom>
        </p:spPr>
        <p:txBody>
          <a:bodyPr vert="horz" wrap="square" lIns="123825" tIns="123825" rIns="57150" bIns="123825" rtlCol="0" anchor="t" anchorCtr="1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2000" dirty="0" err="1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通过国贸易专业的指导，各国可以加强在农业领域的国际合作，共同研发新技术、新品种，提高农业生产效率和质量，推动农业国际化进程</a:t>
            </a:r>
            <a:r>
              <a:rPr lang="en-US" sz="2000" dirty="0">
                <a:solidFill>
                  <a:schemeClr val="dk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sz="2000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1" name="Freeform 10"/>
          <p:cNvSpPr/>
          <p:nvPr>
            <p:custDataLst>
              <p:tags r:id="rId8"/>
            </p:custDataLst>
          </p:nvPr>
        </p:nvSpPr>
        <p:spPr>
          <a:xfrm>
            <a:off x="2398954" y="1939725"/>
            <a:ext cx="468095" cy="468095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91440"/>
                </a:moveTo>
                <a:lnTo>
                  <a:pt x="152400" y="0"/>
                </a:lnTo>
                <a:lnTo>
                  <a:pt x="304800" y="91440"/>
                </a:lnTo>
                <a:lnTo>
                  <a:pt x="304800" y="121920"/>
                </a:lnTo>
                <a:lnTo>
                  <a:pt x="0" y="121920"/>
                </a:lnTo>
                <a:lnTo>
                  <a:pt x="0" y="91440"/>
                </a:lnTo>
                <a:close/>
                <a:moveTo>
                  <a:pt x="0" y="274320"/>
                </a:moveTo>
                <a:lnTo>
                  <a:pt x="304800" y="274320"/>
                </a:lnTo>
                <a:lnTo>
                  <a:pt x="304800" y="304800"/>
                </a:lnTo>
                <a:lnTo>
                  <a:pt x="0" y="304800"/>
                </a:lnTo>
                <a:lnTo>
                  <a:pt x="0" y="274320"/>
                </a:lnTo>
                <a:close/>
                <a:moveTo>
                  <a:pt x="30480" y="243840"/>
                </a:moveTo>
                <a:lnTo>
                  <a:pt x="274320" y="243840"/>
                </a:lnTo>
                <a:lnTo>
                  <a:pt x="274320" y="274320"/>
                </a:lnTo>
                <a:lnTo>
                  <a:pt x="30480" y="274320"/>
                </a:lnTo>
                <a:lnTo>
                  <a:pt x="30480" y="243840"/>
                </a:lnTo>
                <a:close/>
                <a:moveTo>
                  <a:pt x="30480" y="121920"/>
                </a:moveTo>
                <a:lnTo>
                  <a:pt x="91440" y="121920"/>
                </a:lnTo>
                <a:lnTo>
                  <a:pt x="91440" y="243840"/>
                </a:lnTo>
                <a:lnTo>
                  <a:pt x="30480" y="243840"/>
                </a:lnTo>
                <a:lnTo>
                  <a:pt x="30480" y="121920"/>
                </a:lnTo>
                <a:close/>
                <a:moveTo>
                  <a:pt x="121920" y="121920"/>
                </a:moveTo>
                <a:lnTo>
                  <a:pt x="182880" y="121920"/>
                </a:lnTo>
                <a:lnTo>
                  <a:pt x="182880" y="243840"/>
                </a:lnTo>
                <a:lnTo>
                  <a:pt x="121920" y="243840"/>
                </a:lnTo>
                <a:lnTo>
                  <a:pt x="121920" y="121920"/>
                </a:lnTo>
                <a:close/>
                <a:moveTo>
                  <a:pt x="213360" y="121920"/>
                </a:moveTo>
                <a:lnTo>
                  <a:pt x="274320" y="121920"/>
                </a:lnTo>
                <a:lnTo>
                  <a:pt x="274320" y="243840"/>
                </a:lnTo>
                <a:lnTo>
                  <a:pt x="213360" y="243840"/>
                </a:lnTo>
                <a:lnTo>
                  <a:pt x="213360" y="12192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AutoShape 11"/>
          <p:cNvSpPr/>
          <p:nvPr>
            <p:custDataLst>
              <p:tags r:id="rId9"/>
            </p:custDataLst>
          </p:nvPr>
        </p:nvSpPr>
        <p:spPr>
          <a:xfrm>
            <a:off x="5702744" y="1680395"/>
            <a:ext cx="906737" cy="906737"/>
          </a:xfrm>
          <a:prstGeom prst="ellipse">
            <a:avLst/>
          </a:prstGeom>
          <a:noFill/>
          <a:ln w="19050">
            <a:solidFill>
              <a:schemeClr val="accent2">
                <a:lumMod val="50000"/>
              </a:schemeClr>
            </a:solidFill>
            <a:prstDash val="solid"/>
          </a:ln>
        </p:spPr>
      </p:sp>
      <p:sp>
        <p:nvSpPr>
          <p:cNvPr id="53" name="AutoShape 12"/>
          <p:cNvSpPr/>
          <p:nvPr>
            <p:custDataLst>
              <p:tags r:id="rId10"/>
            </p:custDataLst>
          </p:nvPr>
        </p:nvSpPr>
        <p:spPr>
          <a:xfrm>
            <a:off x="9270133" y="1625568"/>
            <a:ext cx="906737" cy="906737"/>
          </a:xfrm>
          <a:prstGeom prst="ellipse">
            <a:avLst/>
          </a:prstGeom>
          <a:noFill/>
          <a:ln w="19050">
            <a:solidFill>
              <a:schemeClr val="accent2">
                <a:lumMod val="50000"/>
              </a:schemeClr>
            </a:solidFill>
            <a:prstDash val="solid"/>
          </a:ln>
        </p:spPr>
      </p:sp>
      <p:sp>
        <p:nvSpPr>
          <p:cNvPr id="54" name="Freeform 13"/>
          <p:cNvSpPr/>
          <p:nvPr>
            <p:custDataLst>
              <p:tags r:id="rId11"/>
            </p:custDataLst>
          </p:nvPr>
        </p:nvSpPr>
        <p:spPr>
          <a:xfrm>
            <a:off x="5905446" y="1883096"/>
            <a:ext cx="501333" cy="501333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257299" y="240773"/>
                </a:moveTo>
                <a:lnTo>
                  <a:pt x="257299" y="258156"/>
                </a:lnTo>
                <a:lnTo>
                  <a:pt x="47501" y="258156"/>
                </a:lnTo>
                <a:lnTo>
                  <a:pt x="47501" y="240773"/>
                </a:lnTo>
                <a:cubicBezTo>
                  <a:pt x="47501" y="240773"/>
                  <a:pt x="43015" y="231162"/>
                  <a:pt x="67361" y="208112"/>
                </a:cubicBezTo>
                <a:cubicBezTo>
                  <a:pt x="91688" y="185071"/>
                  <a:pt x="88487" y="125511"/>
                  <a:pt x="88487" y="85173"/>
                </a:cubicBezTo>
                <a:cubicBezTo>
                  <a:pt x="88487" y="44834"/>
                  <a:pt x="145142" y="43977"/>
                  <a:pt x="145142" y="43977"/>
                </a:cubicBezTo>
                <a:lnTo>
                  <a:pt x="147085" y="43977"/>
                </a:lnTo>
                <a:cubicBezTo>
                  <a:pt x="147085" y="43996"/>
                  <a:pt x="147085" y="43701"/>
                  <a:pt x="147085" y="37424"/>
                </a:cubicBezTo>
                <a:cubicBezTo>
                  <a:pt x="147085" y="33395"/>
                  <a:pt x="133560" y="18802"/>
                  <a:pt x="133560" y="18802"/>
                </a:cubicBezTo>
                <a:lnTo>
                  <a:pt x="133360" y="9973"/>
                </a:lnTo>
                <a:lnTo>
                  <a:pt x="171555" y="9973"/>
                </a:lnTo>
                <a:lnTo>
                  <a:pt x="171298" y="19136"/>
                </a:lnTo>
                <a:cubicBezTo>
                  <a:pt x="171298" y="19136"/>
                  <a:pt x="156639" y="33719"/>
                  <a:pt x="156639" y="38014"/>
                </a:cubicBezTo>
                <a:cubicBezTo>
                  <a:pt x="156639" y="42167"/>
                  <a:pt x="156639" y="43558"/>
                  <a:pt x="156639" y="43967"/>
                </a:cubicBezTo>
                <a:lnTo>
                  <a:pt x="159658" y="43967"/>
                </a:lnTo>
                <a:cubicBezTo>
                  <a:pt x="159658" y="43967"/>
                  <a:pt x="216313" y="44825"/>
                  <a:pt x="216313" y="85163"/>
                </a:cubicBezTo>
                <a:cubicBezTo>
                  <a:pt x="216313" y="125501"/>
                  <a:pt x="213112" y="185071"/>
                  <a:pt x="237449" y="208121"/>
                </a:cubicBezTo>
                <a:cubicBezTo>
                  <a:pt x="261785" y="231172"/>
                  <a:pt x="257299" y="240773"/>
                  <a:pt x="257299" y="240773"/>
                </a:cubicBezTo>
                <a:close/>
                <a:moveTo>
                  <a:pt x="176327" y="267367"/>
                </a:moveTo>
                <a:cubicBezTo>
                  <a:pt x="176327" y="280559"/>
                  <a:pt x="165640" y="294827"/>
                  <a:pt x="152457" y="294827"/>
                </a:cubicBezTo>
                <a:cubicBezTo>
                  <a:pt x="139275" y="294827"/>
                  <a:pt x="128588" y="280559"/>
                  <a:pt x="128588" y="267367"/>
                </a:cubicBezTo>
                <a:cubicBezTo>
                  <a:pt x="128588" y="267662"/>
                  <a:pt x="176327" y="267062"/>
                  <a:pt x="176327" y="26736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</p:sp>
      <p:sp>
        <p:nvSpPr>
          <p:cNvPr id="55" name="Freeform 14"/>
          <p:cNvSpPr/>
          <p:nvPr>
            <p:custDataLst>
              <p:tags r:id="rId12"/>
            </p:custDataLst>
          </p:nvPr>
        </p:nvSpPr>
        <p:spPr>
          <a:xfrm>
            <a:off x="9477262" y="1832698"/>
            <a:ext cx="492477" cy="492477"/>
          </a:xfrm>
          <a:custGeom>
            <a:avLst/>
            <a:gdLst/>
            <a:ahLst/>
            <a:cxnLst/>
            <a:rect l="l" t="t" r="r" b="b"/>
            <a:pathLst>
              <a:path w="323850" h="304800">
                <a:moveTo>
                  <a:pt x="265490" y="266700"/>
                </a:moveTo>
                <a:cubicBezTo>
                  <a:pt x="265490" y="266700"/>
                  <a:pt x="318068" y="266757"/>
                  <a:pt x="325450" y="215313"/>
                </a:cubicBezTo>
                <a:cubicBezTo>
                  <a:pt x="328965" y="159058"/>
                  <a:pt x="274625" y="147971"/>
                  <a:pt x="274625" y="147971"/>
                </a:cubicBezTo>
                <a:cubicBezTo>
                  <a:pt x="274625" y="147971"/>
                  <a:pt x="280807" y="64694"/>
                  <a:pt x="204511" y="55197"/>
                </a:cubicBezTo>
                <a:cubicBezTo>
                  <a:pt x="139122" y="48520"/>
                  <a:pt x="119224" y="109290"/>
                  <a:pt x="119224" y="109290"/>
                </a:cubicBezTo>
                <a:cubicBezTo>
                  <a:pt x="119224" y="109290"/>
                  <a:pt x="99527" y="90354"/>
                  <a:pt x="72809" y="105823"/>
                </a:cubicBezTo>
                <a:cubicBezTo>
                  <a:pt x="48892" y="120587"/>
                  <a:pt x="53121" y="147618"/>
                  <a:pt x="53121" y="147618"/>
                </a:cubicBezTo>
                <a:cubicBezTo>
                  <a:pt x="53121" y="147618"/>
                  <a:pt x="0" y="157944"/>
                  <a:pt x="0" y="212084"/>
                </a:cubicBezTo>
                <a:cubicBezTo>
                  <a:pt x="1191" y="266157"/>
                  <a:pt x="57693" y="266700"/>
                  <a:pt x="57693" y="266700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873355" y="1275049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3" name="AutoShape 3"/>
          <p:cNvSpPr/>
          <p:nvPr/>
        </p:nvSpPr>
        <p:spPr>
          <a:xfrm>
            <a:off x="4008100" y="1409793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4" name="TextBox 4"/>
          <p:cNvSpPr txBox="1"/>
          <p:nvPr/>
        </p:nvSpPr>
        <p:spPr>
          <a:xfrm>
            <a:off x="4636726" y="1074466"/>
            <a:ext cx="6886575" cy="765904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kern="1200" cap="none" spc="0" normalizeH="0" baseline="0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海关、商检人员</a:t>
            </a:r>
            <a:endParaRPr kumimoji="0" lang="en-US" sz="2400" b="1" i="0" kern="1200" cap="none" spc="0" normalizeH="0" baseline="0" noProof="0" dirty="0">
              <a:solidFill>
                <a:srgbClr val="A67340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636726" y="1656959"/>
            <a:ext cx="6891292" cy="982033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kern="1200" cap="none" spc="0" normalizeH="0" baseline="0" noProof="0" dirty="0" err="1">
                <a:solidFill>
                  <a:srgbClr val="1F1F1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负责进出口货物的监管、检验和鉴定工作，确保货物符合国家的法律法规和标准要求</a:t>
            </a:r>
            <a:endParaRPr kumimoji="0" lang="en-US" sz="2000" b="0" i="0" kern="1200" cap="none" spc="0" normalizeH="0" baseline="0" noProof="0" dirty="0">
              <a:solidFill>
                <a:srgbClr val="1F1F1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3969990" y="3926113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8" name="AutoShape 8"/>
          <p:cNvSpPr/>
          <p:nvPr/>
        </p:nvSpPr>
        <p:spPr>
          <a:xfrm>
            <a:off x="4104735" y="4060857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9" name="TextBox 9"/>
          <p:cNvSpPr txBox="1"/>
          <p:nvPr/>
        </p:nvSpPr>
        <p:spPr>
          <a:xfrm>
            <a:off x="4639084" y="3695894"/>
            <a:ext cx="6886575" cy="769800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kern="1200" cap="none" spc="0" normalizeH="0" baseline="0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国际经济合作与交流人员</a:t>
            </a:r>
            <a:endParaRPr kumimoji="0" lang="en-US" sz="2400" b="1" i="0" kern="1200" cap="none" spc="0" normalizeH="0" baseline="0" noProof="0" dirty="0">
              <a:solidFill>
                <a:srgbClr val="A67340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4006601" y="5246125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11" name="AutoShape 11"/>
          <p:cNvSpPr/>
          <p:nvPr/>
        </p:nvSpPr>
        <p:spPr>
          <a:xfrm>
            <a:off x="4141346" y="5380869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2" name="TextBox 12"/>
          <p:cNvSpPr txBox="1"/>
          <p:nvPr/>
        </p:nvSpPr>
        <p:spPr>
          <a:xfrm>
            <a:off x="4639084" y="5193287"/>
            <a:ext cx="6886575" cy="734184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kern="1200" cap="none" spc="0" normalizeH="0" baseline="0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国际金融机构工作人员</a:t>
            </a:r>
            <a:endParaRPr kumimoji="0" lang="en-US" sz="2400" b="1" i="0" kern="1200" cap="none" spc="0" normalizeH="0" baseline="0" noProof="0" dirty="0">
              <a:solidFill>
                <a:srgbClr val="A67340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4639084" y="4308601"/>
            <a:ext cx="6891292" cy="982033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kern="1200" cap="none" spc="0" normalizeH="0" baseline="0" noProof="0" dirty="0" err="1">
                <a:solidFill>
                  <a:srgbClr val="1F1F1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负责国际经济合作项目的策划、组织和实施，促进国际间的经济交流和合作</a:t>
            </a:r>
            <a:endParaRPr kumimoji="0" lang="en-US" sz="2000" b="0" i="0" kern="1200" cap="none" spc="0" normalizeH="0" baseline="0" noProof="0" dirty="0">
              <a:solidFill>
                <a:srgbClr val="1F1F1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4662199" y="5785706"/>
            <a:ext cx="6891292" cy="982033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kern="1200" cap="none" spc="0" normalizeH="0" baseline="0" noProof="0" dirty="0" err="1">
                <a:solidFill>
                  <a:srgbClr val="1F1F1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在国际金融机构如世界银行、国际货币基金组织等从事金融、经济分析和政策研究工作</a:t>
            </a:r>
            <a:endParaRPr kumimoji="0" lang="en-US" sz="2000" b="0" i="0" kern="1200" cap="none" spc="0" normalizeH="0" baseline="0" noProof="0" dirty="0">
              <a:solidFill>
                <a:srgbClr val="1F1F1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AutoShape 2"/>
          <p:cNvSpPr/>
          <p:nvPr/>
        </p:nvSpPr>
        <p:spPr>
          <a:xfrm>
            <a:off x="3941300" y="2706339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16" name="AutoShape 3"/>
          <p:cNvSpPr/>
          <p:nvPr/>
        </p:nvSpPr>
        <p:spPr>
          <a:xfrm>
            <a:off x="4076045" y="2841083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7" name="TextBox 4"/>
          <p:cNvSpPr txBox="1"/>
          <p:nvPr/>
        </p:nvSpPr>
        <p:spPr>
          <a:xfrm>
            <a:off x="4632281" y="2566081"/>
            <a:ext cx="6886575" cy="765904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kern="1200" cap="none" spc="0" normalizeH="0" baseline="0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外贸业务人员</a:t>
            </a:r>
            <a:endParaRPr kumimoji="0" lang="en-US" sz="2400" b="1" i="0" kern="1200" cap="none" spc="0" normalizeH="0" baseline="0">
              <a:solidFill>
                <a:schemeClr val="accent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4632325" y="3148330"/>
            <a:ext cx="6891020" cy="68326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marR="0" indent="0" defTabSz="9144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kern="1200" cap="none" spc="0" normalizeH="0" baseline="0" noProof="0">
                <a:solidFill>
                  <a:srgbClr val="1F1F1F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负责与国际客户进行业务沟通，洽谈合同</a:t>
            </a:r>
            <a:endParaRPr kumimoji="0" lang="en-US" sz="2000" b="0" i="0" kern="1200" cap="none" spc="0" normalizeH="0" baseline="0" noProof="0">
              <a:solidFill>
                <a:srgbClr val="1F1F1F">
                  <a:alpha val="10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8385" y="361315"/>
            <a:ext cx="755659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▶</a:t>
            </a:r>
            <a:r>
              <a:rPr lang="en-US" sz="3000" b="1" dirty="0" err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政府、企事业类单位的抢手货</a:t>
            </a:r>
            <a:endParaRPr lang="en-US" sz="3000" b="1" dirty="0" err="1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8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136525" y="1574165"/>
            <a:ext cx="3695700" cy="4030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05" y="1024255"/>
            <a:ext cx="10275570" cy="2140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专业课程：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▶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国际贸易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国际市场营销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国际金融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跨境电商等基础课程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▶进出口业务操作、外贸单证操作、外贸跟单操作等专业核心课程。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endParaRPr lang="en-US" altLang="zh-CN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0345" y="446405"/>
            <a:ext cx="117398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>
                    <a:alpha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三、课程体系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1495" y="2849245"/>
            <a:ext cx="9030335" cy="3062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实践教学：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▶安排实习机会，让学生在实际工作环境中应用所学知识，提高实践能力。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▶举办模拟商务谈判、国际贸易案例分析等实践活动，培养学生的实际操作能力。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endParaRPr lang="en-US" altLang="zh-CN" dirty="0">
              <a:solidFill>
                <a:schemeClr val="dk1">
                  <a:alpha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 descr="箭头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31495" y="1254125"/>
            <a:ext cx="310515" cy="310515"/>
          </a:xfrm>
          <a:prstGeom prst="rect">
            <a:avLst/>
          </a:prstGeom>
        </p:spPr>
      </p:pic>
      <p:pic>
        <p:nvPicPr>
          <p:cNvPr id="7" name="图片 6" descr="箭头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1495" y="3039110"/>
            <a:ext cx="310515" cy="310515"/>
          </a:xfrm>
          <a:prstGeom prst="rect">
            <a:avLst/>
          </a:prstGeom>
        </p:spPr>
      </p:pic>
      <p:pic>
        <p:nvPicPr>
          <p:cNvPr id="103" name="图片 102"/>
          <p:cNvPicPr/>
          <p:nvPr/>
        </p:nvPicPr>
        <p:blipFill>
          <a:blip r:embed="rId4"/>
          <a:stretch>
            <a:fillRect/>
          </a:stretch>
        </p:blipFill>
        <p:spPr>
          <a:xfrm>
            <a:off x="9561830" y="1809115"/>
            <a:ext cx="2533015" cy="3124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-486110" y="-503344"/>
            <a:ext cx="12940453" cy="7865957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69570" y="1346200"/>
            <a:ext cx="2266950" cy="4472940"/>
            <a:chOff x="705" y="3180"/>
            <a:chExt cx="4574" cy="11522"/>
          </a:xfrm>
          <a:scene3d>
            <a:camera prst="perspectiveRight" fov="3300000">
              <a:rot lat="0" lon="1200000" rev="0"/>
            </a:camera>
            <a:lightRig rig="threePt" dir="t"/>
          </a:scene3d>
        </p:grpSpPr>
        <p:sp>
          <p:nvSpPr>
            <p:cNvPr id="32" name="矩形 31"/>
            <p:cNvSpPr/>
            <p:nvPr/>
          </p:nvSpPr>
          <p:spPr>
            <a:xfrm>
              <a:off x="745" y="3180"/>
              <a:ext cx="4535" cy="3402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3"/>
              </p:custDataLst>
            </p:nvPr>
          </p:nvSpPr>
          <p:spPr>
            <a:xfrm>
              <a:off x="705" y="7220"/>
              <a:ext cx="4535" cy="3402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矩形 41"/>
            <p:cNvSpPr/>
            <p:nvPr>
              <p:custDataLst>
                <p:tags r:id="rId5"/>
              </p:custDataLst>
            </p:nvPr>
          </p:nvSpPr>
          <p:spPr>
            <a:xfrm>
              <a:off x="705" y="11300"/>
              <a:ext cx="4535" cy="3402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044190" y="1071880"/>
            <a:ext cx="2565400" cy="4867910"/>
            <a:chOff x="6440" y="3180"/>
            <a:chExt cx="4574" cy="11522"/>
          </a:xfrm>
          <a:scene3d>
            <a:camera prst="perspectiveRight" fov="3600000">
              <a:rot lat="0" lon="600000" rev="0"/>
            </a:camera>
            <a:lightRig rig="threePt" dir="t"/>
          </a:scene3d>
        </p:grpSpPr>
        <p:sp>
          <p:nvSpPr>
            <p:cNvPr id="33" name="矩形 32"/>
            <p:cNvSpPr/>
            <p:nvPr>
              <p:custDataLst>
                <p:tags r:id="rId7"/>
              </p:custDataLst>
            </p:nvPr>
          </p:nvSpPr>
          <p:spPr>
            <a:xfrm>
              <a:off x="6480" y="3180"/>
              <a:ext cx="4535" cy="3402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矩形 37"/>
            <p:cNvSpPr/>
            <p:nvPr>
              <p:custDataLst>
                <p:tags r:id="rId9"/>
              </p:custDataLst>
            </p:nvPr>
          </p:nvSpPr>
          <p:spPr>
            <a:xfrm>
              <a:off x="6440" y="7220"/>
              <a:ext cx="4535" cy="3402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矩形 42"/>
            <p:cNvSpPr/>
            <p:nvPr>
              <p:custDataLst>
                <p:tags r:id="rId11"/>
              </p:custDataLst>
            </p:nvPr>
          </p:nvSpPr>
          <p:spPr>
            <a:xfrm>
              <a:off x="6440" y="11300"/>
              <a:ext cx="4535" cy="3402"/>
            </a:xfrm>
            <a:prstGeom prst="rect">
              <a:avLst/>
            </a:prstGeom>
            <a:blipFill rotWithShape="1">
              <a:blip r:embed="rId1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74410" y="1023620"/>
            <a:ext cx="2457450" cy="4975225"/>
            <a:chOff x="12092" y="3180"/>
            <a:chExt cx="4574" cy="11522"/>
          </a:xfrm>
        </p:grpSpPr>
        <p:sp>
          <p:nvSpPr>
            <p:cNvPr id="34" name="矩形 33"/>
            <p:cNvSpPr/>
            <p:nvPr>
              <p:custDataLst>
                <p:tags r:id="rId13"/>
              </p:custDataLst>
            </p:nvPr>
          </p:nvSpPr>
          <p:spPr>
            <a:xfrm>
              <a:off x="12132" y="3180"/>
              <a:ext cx="4535" cy="3402"/>
            </a:xfrm>
            <a:prstGeom prst="rect">
              <a:avLst/>
            </a:prstGeom>
            <a:blipFill rotWithShape="1">
              <a:blip r:embed="rId1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矩形 38"/>
            <p:cNvSpPr/>
            <p:nvPr>
              <p:custDataLst>
                <p:tags r:id="rId15"/>
              </p:custDataLst>
            </p:nvPr>
          </p:nvSpPr>
          <p:spPr>
            <a:xfrm>
              <a:off x="12092" y="7220"/>
              <a:ext cx="4535" cy="3402"/>
            </a:xfrm>
            <a:prstGeom prst="rect">
              <a:avLst/>
            </a:prstGeom>
            <a:blipFill rotWithShape="1">
              <a:blip r:embed="rId1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矩形 43"/>
            <p:cNvSpPr/>
            <p:nvPr>
              <p:custDataLst>
                <p:tags r:id="rId17"/>
              </p:custDataLst>
            </p:nvPr>
          </p:nvSpPr>
          <p:spPr>
            <a:xfrm>
              <a:off x="12092" y="11300"/>
              <a:ext cx="4535" cy="3402"/>
            </a:xfrm>
            <a:prstGeom prst="rect">
              <a:avLst/>
            </a:prstGeom>
            <a:blipFill rotWithShape="1">
              <a:blip r:embed="rId1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996680" y="1131570"/>
            <a:ext cx="2535555" cy="4799965"/>
            <a:chOff x="23480" y="3180"/>
            <a:chExt cx="4574" cy="11522"/>
          </a:xfrm>
          <a:scene3d>
            <a:camera prst="perspectiveLeft" fov="3300000">
              <a:rot lat="0" lon="20400000" rev="0"/>
            </a:camera>
            <a:lightRig rig="threePt" dir="t"/>
          </a:scene3d>
        </p:grpSpPr>
        <p:sp>
          <p:nvSpPr>
            <p:cNvPr id="36" name="矩形 35"/>
            <p:cNvSpPr/>
            <p:nvPr>
              <p:custDataLst>
                <p:tags r:id="rId19"/>
              </p:custDataLst>
            </p:nvPr>
          </p:nvSpPr>
          <p:spPr>
            <a:xfrm>
              <a:off x="23520" y="3180"/>
              <a:ext cx="4535" cy="3402"/>
            </a:xfrm>
            <a:prstGeom prst="rect">
              <a:avLst/>
            </a:prstGeom>
            <a:blipFill rotWithShape="1">
              <a:blip r:embed="rId20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21"/>
              </p:custDataLst>
            </p:nvPr>
          </p:nvSpPr>
          <p:spPr>
            <a:xfrm>
              <a:off x="23480" y="7220"/>
              <a:ext cx="4535" cy="3402"/>
            </a:xfrm>
            <a:prstGeom prst="rect">
              <a:avLst/>
            </a:prstGeom>
            <a:blipFill rotWithShape="1">
              <a:blip r:embed="rId2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矩形 45"/>
            <p:cNvSpPr/>
            <p:nvPr>
              <p:custDataLst>
                <p:tags r:id="rId23"/>
              </p:custDataLst>
            </p:nvPr>
          </p:nvSpPr>
          <p:spPr>
            <a:xfrm>
              <a:off x="23480" y="11300"/>
              <a:ext cx="4535" cy="3402"/>
            </a:xfrm>
            <a:prstGeom prst="rect">
              <a:avLst/>
            </a:prstGeom>
            <a:blipFill rotWithShape="1">
              <a:blip r:embed="rId2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304800" y="196850"/>
            <a:ext cx="64135" cy="866775"/>
            <a:chOff x="0" y="0"/>
            <a:chExt cx="198792" cy="1733550"/>
          </a:xfrm>
        </p:grpSpPr>
        <p:sp>
          <p:nvSpPr>
            <p:cNvPr id="4" name="Freeform 4"/>
            <p:cNvSpPr/>
            <p:nvPr>
              <p:custDataLst>
                <p:tags r:id="rId25"/>
              </p:custDataLst>
            </p:nvPr>
          </p:nvSpPr>
          <p:spPr>
            <a:xfrm>
              <a:off x="0" y="0"/>
              <a:ext cx="198755" cy="1733550"/>
            </a:xfrm>
            <a:custGeom>
              <a:avLst/>
              <a:gdLst/>
              <a:ahLst/>
              <a:cxnLst/>
              <a:rect l="l" t="t" r="r" b="b"/>
              <a:pathLst>
                <a:path w="198755" h="1733550">
                  <a:moveTo>
                    <a:pt x="0" y="0"/>
                  </a:moveTo>
                  <a:lnTo>
                    <a:pt x="198755" y="0"/>
                  </a:lnTo>
                  <a:lnTo>
                    <a:pt x="198755" y="1733550"/>
                  </a:lnTo>
                  <a:lnTo>
                    <a:pt x="0" y="1733550"/>
                  </a:lnTo>
                  <a:close/>
                </a:path>
              </a:pathLst>
            </a:custGeom>
            <a:solidFill>
              <a:srgbClr val="000058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1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2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3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4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5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6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7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18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19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0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1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2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3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4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5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6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7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8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29.xml><?xml version="1.0" encoding="utf-8"?>
<p:tagLst xmlns:p="http://schemas.openxmlformats.org/presentationml/2006/main">
  <p:tag name="KSO_WM_DIAGRAM_VIRTUALLY_FRAME" val="{&quot;height&quot;:358.6669291338582,&quot;left&quot;:79.43629921259841,&quot;top&quot;:133.8667716535433,&quot;width&quot;:809.1981889763779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4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5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6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7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8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49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1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2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3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4.xml><?xml version="1.0" encoding="utf-8"?>
<p:tagLst xmlns:p="http://schemas.openxmlformats.org/presentationml/2006/main">
  <p:tag name="KSO_WM_DIAGRAM_VIRTUALLY_FRAME" val="{&quot;height&quot;:370.403937007874,&quot;left&quot;:44.89574803149606,&quot;top&quot;:116.10842519685039,&quot;width&quot;:572.8711023622047}"/>
</p:tagLst>
</file>

<file path=ppt/tags/tag55.xml><?xml version="1.0" encoding="utf-8"?>
<p:tagLst xmlns:p="http://schemas.openxmlformats.org/presentationml/2006/main">
  <p:tag name="commondata" val="eyJoZGlkIjoiYjdjYzg2NmE4NmY1ODdlOWFkNThiYWMwM2U2NWY0ODIifQ=="/>
</p:tagLst>
</file>

<file path=ppt/tags/tag6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7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8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ags/tag9.xml><?xml version="1.0" encoding="utf-8"?>
<p:tagLst xmlns:p="http://schemas.openxmlformats.org/presentationml/2006/main">
  <p:tag name="KSO_WM_DIAGRAM_VIRTUALLY_FRAME" val="{&quot;height&quot;:422.584409448819,&quot;left&quot;:295.74,&quot;top&quot;:91.75952755905512,&quot;width&quot;:645.39031496063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rgbClr val="1F1F1F"/>
      </a:dk1>
      <a:lt1>
        <a:srgbClr val="E1DFDE"/>
      </a:lt1>
      <a:dk2>
        <a:srgbClr val="411E0E"/>
      </a:dk2>
      <a:lt2>
        <a:srgbClr val="D6D4D2"/>
      </a:lt2>
      <a:accent1>
        <a:srgbClr val="A67340"/>
      </a:accent1>
      <a:accent2>
        <a:srgbClr val="A67340"/>
      </a:accent2>
      <a:accent3>
        <a:srgbClr val="5E321F"/>
      </a:accent3>
      <a:accent4>
        <a:srgbClr val="6A402D"/>
      </a:accent4>
      <a:accent5>
        <a:srgbClr val="80523D"/>
      </a:accent5>
      <a:accent6>
        <a:srgbClr val="8C655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1341</Words>
  <Application>WPS 演示</Application>
  <PresentationFormat>宽屏</PresentationFormat>
  <Paragraphs>121</Paragraphs>
  <Slides>11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等线</vt:lpstr>
      <vt:lpstr>方正粗黑宋简体</vt:lpstr>
      <vt:lpstr>华文行楷</vt:lpstr>
      <vt:lpstr>Arial Black</vt:lpstr>
      <vt:lpstr>微软雅黑</vt:lpstr>
      <vt:lpstr>Algerian</vt:lpstr>
      <vt:lpstr>Gabriola</vt:lpstr>
      <vt:lpstr>Calibri</vt:lpstr>
      <vt:lpstr>Arial</vt:lpstr>
      <vt:lpstr>Arial Unicode MS</vt:lpstr>
      <vt:lpstr>等线 Light</vt:lpstr>
      <vt:lpstr>Office 主题​​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雅楠 程</dc:creator>
  <cp:lastModifiedBy>szd</cp:lastModifiedBy>
  <cp:revision>41</cp:revision>
  <dcterms:created xsi:type="dcterms:W3CDTF">2024-03-30T11:20:00Z</dcterms:created>
  <dcterms:modified xsi:type="dcterms:W3CDTF">2024-06-23T15:42:59Z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6CC01A9FDAF74850B17CA78FE2953A40_12</vt:lpwstr>
  </property>
  <property fmtid="{D5CDD505-2E9C-101B-9397-08002B2CF9AE}" pid="3" name="KSOProductBuildVer">
    <vt:lpwstr>2052-12.1.0.16929</vt:lpwstr>
  </property>
</Properties>
</file>