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3.svg" ContentType="image/svg+xml"/>
  <Override PartName="/ppt/media/image15.svg" ContentType="image/svg+xml"/>
  <Override PartName="/ppt/media/image17.svg" ContentType="image/svg+xml"/>
  <Override PartName="/ppt/media/image19.svg" ContentType="image/svg+xml"/>
  <Override PartName="/ppt/media/image21.svg" ContentType="image/svg+xml"/>
  <Override PartName="/ppt/media/image23.svg" ContentType="image/svg+xml"/>
  <Override PartName="/ppt/media/image25.svg" ContentType="image/svg+xml"/>
  <Override PartName="/ppt/media/image27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58" r:id="rId3"/>
  </p:sldMasterIdLst>
  <p:notesMasterIdLst>
    <p:notesMasterId r:id="rId5"/>
  </p:notesMasterIdLst>
  <p:sldIdLst>
    <p:sldId id="275" r:id="rId4"/>
    <p:sldId id="309" r:id="rId6"/>
    <p:sldId id="308" r:id="rId7"/>
    <p:sldId id="258" r:id="rId8"/>
    <p:sldId id="307" r:id="rId9"/>
    <p:sldId id="305" r:id="rId10"/>
    <p:sldId id="310" r:id="rId11"/>
    <p:sldId id="311" r:id="rId12"/>
    <p:sldId id="317" r:id="rId13"/>
    <p:sldId id="306" r:id="rId14"/>
    <p:sldId id="322" r:id="rId15"/>
    <p:sldId id="316" r:id="rId16"/>
    <p:sldId id="318" r:id="rId17"/>
    <p:sldId id="319" r:id="rId18"/>
    <p:sldId id="314" r:id="rId19"/>
    <p:sldId id="315" r:id="rId20"/>
    <p:sldId id="321" r:id="rId21"/>
    <p:sldId id="268" r:id="rId22"/>
    <p:sldId id="286" r:id="rId23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768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iaoxuan Zeng" initials="" lastIdx="1" clrIdx="0"/>
  <p:cmAuthor id="2" name="刘云轩" initials="刘云轩" lastIdx="1" clrIdx="0"/>
  <p:cmAuthor id="3" name="作者" initials="A" lastIdx="0" clrIdx="1"/>
  <p:cmAuthor id="4" name="meng1" initials="m" lastIdx="2" clrIdx="3"/>
  <p:cmAuthor id="5" name="86186" initials="8" lastIdx="1" clrIdx="4"/>
  <p:cmAuthor id="6" name="DELL" initials="D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5634"/>
    <a:srgbClr val="144C82"/>
    <a:srgbClr val="687768"/>
    <a:srgbClr val="417C4B"/>
    <a:srgbClr val="27713A"/>
    <a:srgbClr val="308A49"/>
    <a:srgbClr val="E3E3E3"/>
    <a:srgbClr val="5C82C6"/>
    <a:srgbClr val="4E76B4"/>
    <a:srgbClr val="698F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283" autoAdjust="0"/>
    <p:restoredTop sz="96201" autoAdjust="0"/>
  </p:normalViewPr>
  <p:slideViewPr>
    <p:cSldViewPr snapToGrid="0" showGuides="1">
      <p:cViewPr varScale="1">
        <p:scale>
          <a:sx n="92" d="100"/>
          <a:sy n="92" d="100"/>
        </p:scale>
        <p:origin x="120" y="402"/>
      </p:cViewPr>
      <p:guideLst>
        <p:guide pos="7680"/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gs" Target="tags/tag196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5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776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77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778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779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780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19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20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19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20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19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20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19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20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19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20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19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20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19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20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786759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4860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035973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1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1048592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eaVert"/>
          <a:lstStyle>
            <a:lvl1pPr>
              <a:defRPr b="0" i="0"/>
            </a:lvl1pPr>
          </a:lstStyle>
          <a:p>
            <a:r>
              <a:rPr kumimoji="1" lang="zh-CN" altLang="en-US" dirty="0"/>
              <a:t>编辑母版文本样式
第二级
第三级
第四级
第五级</a:t>
            </a:r>
            <a:endParaRPr kumimoji="1" lang="zh-CN" altLang="en-US" dirty="0"/>
          </a:p>
        </p:txBody>
      </p:sp>
      <p:sp>
        <p:nvSpPr>
          <p:cNvPr id="1048593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endParaRPr kumimoji="1" lang="zh-CN" altLang="en-US" dirty="0"/>
          </a:p>
        </p:txBody>
      </p:sp>
      <p:sp>
        <p:nvSpPr>
          <p:cNvPr id="104859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endParaRPr kumimoji="1" lang="zh-CN" altLang="en-US" dirty="0"/>
          </a:p>
        </p:txBody>
      </p:sp>
      <p:sp>
        <p:nvSpPr>
          <p:cNvPr id="104859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426546DC-DD2D-A940-A706-F6627B10989A}" type="slidenum">
              <a:rPr kumimoji="1" lang="zh-CN" altLang="en-US" smtClean="0"/>
            </a:fld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6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76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sp>
        <p:nvSpPr>
          <p:cNvPr id="1048769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1048770" name="内容占位符 7"/>
          <p:cNvSpPr>
            <a:spLocks noGrp="1"/>
          </p:cNvSpPr>
          <p:nvPr>
            <p:ph sz="quarter" idx="13"/>
          </p:nvPr>
        </p:nvSpPr>
        <p:spPr>
          <a:xfrm>
            <a:off x="669925" y="1130299"/>
            <a:ext cx="10850563" cy="5006975"/>
          </a:xfrm>
        </p:spPr>
        <p:txBody>
          <a:bodyPr/>
          <a:lstStyle/>
          <a:p>
            <a:pPr lvl="0"/>
            <a:r>
              <a:rPr lang="en-US" altLang="zh-CN" dirty="0"/>
              <a:t>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104877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7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77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066800" y="1600200"/>
            <a:ext cx="5029200" cy="18288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Standart Image#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New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1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1048592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eaVert"/>
          <a:lstStyle>
            <a:lvl1pPr>
              <a:defRPr b="0" i="0"/>
            </a:lvl1pPr>
          </a:lstStyle>
          <a:p>
            <a:r>
              <a:rPr kumimoji="1" lang="zh-CN" altLang="en-US" dirty="0"/>
              <a:t>编辑母版文本样式
第二级
第三级
第四级
第五级</a:t>
            </a:r>
            <a:endParaRPr kumimoji="1" lang="zh-CN" altLang="en-US" dirty="0"/>
          </a:p>
        </p:txBody>
      </p:sp>
      <p:sp>
        <p:nvSpPr>
          <p:cNvPr id="1048593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endParaRPr kumimoji="1" lang="zh-CN" altLang="en-US" dirty="0"/>
          </a:p>
        </p:txBody>
      </p:sp>
      <p:sp>
        <p:nvSpPr>
          <p:cNvPr id="104859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endParaRPr kumimoji="1" lang="zh-CN" altLang="en-US" dirty="0"/>
          </a:p>
        </p:txBody>
      </p:sp>
      <p:sp>
        <p:nvSpPr>
          <p:cNvPr id="104859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426546DC-DD2D-A940-A706-F6627B10989A}" type="slidenum">
              <a:rPr kumimoji="1" lang="zh-CN" altLang="en-US" smtClean="0"/>
            </a:fld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0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9" Type="http://schemas.openxmlformats.org/officeDocument/2006/relationships/tags" Target="../tags/tag62.xml"/><Relationship Id="rId18" Type="http://schemas.openxmlformats.org/officeDocument/2006/relationships/tags" Target="../tags/tag61.xml"/><Relationship Id="rId17" Type="http://schemas.openxmlformats.org/officeDocument/2006/relationships/tags" Target="../tags/tag60.xml"/><Relationship Id="rId16" Type="http://schemas.openxmlformats.org/officeDocument/2006/relationships/tags" Target="../tags/tag59.xml"/><Relationship Id="rId15" Type="http://schemas.openxmlformats.org/officeDocument/2006/relationships/tags" Target="../tags/tag58.xml"/><Relationship Id="rId14" Type="http://schemas.openxmlformats.org/officeDocument/2006/relationships/tags" Target="../tags/tag57.xml"/><Relationship Id="rId13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思源黑体 CN Normal" panose="020B0400000000000000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思源黑体 CN Normal" panose="020B04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思源黑体 CN Normal" panose="020B0400000000000000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思源黑体 CN Normal" panose="020B0400000000000000" pitchFamily="34" charset="-122"/>
          <a:ea typeface="思源黑体 CN Normal" panose="020B0400000000000000" pitchFamily="34" charset="-122"/>
          <a:cs typeface="思源黑体 CN Normal" panose="020B0400000000000000" pitchFamily="34" charset="-122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思源黑体 CN Normal" panose="020B0400000000000000" pitchFamily="34" charset="-122"/>
          <a:ea typeface="思源黑体 CN Normal" panose="020B0400000000000000" pitchFamily="34" charset="-122"/>
          <a:cs typeface="思源黑体 CN Normal" panose="020B0400000000000000" pitchFamily="34" charset="-122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思源黑体 CN Normal" panose="020B0400000000000000" pitchFamily="34" charset="-122"/>
          <a:ea typeface="思源黑体 CN Normal" panose="020B0400000000000000" pitchFamily="34" charset="-122"/>
          <a:cs typeface="思源黑体 CN Normal" panose="020B0400000000000000" pitchFamily="34" charset="-122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思源黑体 CN Normal" panose="020B0400000000000000" pitchFamily="34" charset="-122"/>
          <a:ea typeface="思源黑体 CN Normal" panose="020B0400000000000000" pitchFamily="34" charset="-122"/>
          <a:cs typeface="思源黑体 CN Normal" panose="020B0400000000000000" pitchFamily="34" charset="-122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思源黑体 CN Normal" panose="020B0400000000000000" pitchFamily="34" charset="-122"/>
          <a:ea typeface="思源黑体 CN Normal" panose="020B0400000000000000" pitchFamily="34" charset="-122"/>
          <a:cs typeface="思源黑体 CN Normal" panose="020B0400000000000000" pitchFamily="34" charset="-122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思源黑体 CN Normal" panose="020B0400000000000000" pitchFamily="34" charset="-122"/>
          <a:ea typeface="思源黑体 CN Normal" panose="020B0400000000000000" pitchFamily="34" charset="-122"/>
          <a:cs typeface="思源黑体 CN Normal" panose="020B0400000000000000" pitchFamily="3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0.xml"/><Relationship Id="rId3" Type="http://schemas.openxmlformats.org/officeDocument/2006/relationships/tags" Target="../tags/tag64.xml"/><Relationship Id="rId2" Type="http://schemas.openxmlformats.org/officeDocument/2006/relationships/image" Target="../media/image1.png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20.xml"/><Relationship Id="rId8" Type="http://schemas.openxmlformats.org/officeDocument/2006/relationships/tags" Target="../tags/tag119.xml"/><Relationship Id="rId7" Type="http://schemas.openxmlformats.org/officeDocument/2006/relationships/tags" Target="../tags/tag118.xml"/><Relationship Id="rId6" Type="http://schemas.openxmlformats.org/officeDocument/2006/relationships/tags" Target="../tags/tag117.xml"/><Relationship Id="rId5" Type="http://schemas.openxmlformats.org/officeDocument/2006/relationships/image" Target="../media/image28.png"/><Relationship Id="rId4" Type="http://schemas.openxmlformats.org/officeDocument/2006/relationships/image" Target="../media/image2.png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6" Type="http://schemas.openxmlformats.org/officeDocument/2006/relationships/notesSlide" Target="../notesSlides/notesSlide8.xml"/><Relationship Id="rId15" Type="http://schemas.openxmlformats.org/officeDocument/2006/relationships/slideLayout" Target="../slideLayouts/slideLayout1.xml"/><Relationship Id="rId14" Type="http://schemas.openxmlformats.org/officeDocument/2006/relationships/image" Target="../media/image31.png"/><Relationship Id="rId13" Type="http://schemas.openxmlformats.org/officeDocument/2006/relationships/image" Target="../media/image30.png"/><Relationship Id="rId12" Type="http://schemas.openxmlformats.org/officeDocument/2006/relationships/image" Target="../media/image29.png"/><Relationship Id="rId11" Type="http://schemas.openxmlformats.org/officeDocument/2006/relationships/image" Target="../media/image3.png"/><Relationship Id="rId10" Type="http://schemas.openxmlformats.org/officeDocument/2006/relationships/tags" Target="../tags/tag121.xml"/><Relationship Id="rId1" Type="http://schemas.openxmlformats.org/officeDocument/2006/relationships/tags" Target="../tags/tag114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27.xml"/><Relationship Id="rId8" Type="http://schemas.openxmlformats.org/officeDocument/2006/relationships/tags" Target="../tags/tag126.xml"/><Relationship Id="rId7" Type="http://schemas.openxmlformats.org/officeDocument/2006/relationships/tags" Target="../tags/tag125.xml"/><Relationship Id="rId6" Type="http://schemas.openxmlformats.org/officeDocument/2006/relationships/image" Target="../media/image32.png"/><Relationship Id="rId5" Type="http://schemas.openxmlformats.org/officeDocument/2006/relationships/image" Target="../media/image28.png"/><Relationship Id="rId4" Type="http://schemas.openxmlformats.org/officeDocument/2006/relationships/image" Target="../media/image2.png"/><Relationship Id="rId3" Type="http://schemas.openxmlformats.org/officeDocument/2006/relationships/tags" Target="../tags/tag124.xml"/><Relationship Id="rId2" Type="http://schemas.openxmlformats.org/officeDocument/2006/relationships/tags" Target="../tags/tag123.xml"/><Relationship Id="rId15" Type="http://schemas.openxmlformats.org/officeDocument/2006/relationships/notesSlide" Target="../notesSlides/notesSlide9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33.png"/><Relationship Id="rId12" Type="http://schemas.openxmlformats.org/officeDocument/2006/relationships/image" Target="../media/image3.png"/><Relationship Id="rId11" Type="http://schemas.openxmlformats.org/officeDocument/2006/relationships/tags" Target="../tags/tag129.xml"/><Relationship Id="rId10" Type="http://schemas.openxmlformats.org/officeDocument/2006/relationships/tags" Target="../tags/tag128.xml"/><Relationship Id="rId1" Type="http://schemas.openxmlformats.org/officeDocument/2006/relationships/tags" Target="../tags/tag122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36.xml"/><Relationship Id="rId8" Type="http://schemas.openxmlformats.org/officeDocument/2006/relationships/tags" Target="../tags/tag135.xml"/><Relationship Id="rId7" Type="http://schemas.openxmlformats.org/officeDocument/2006/relationships/tags" Target="../tags/tag134.xml"/><Relationship Id="rId6" Type="http://schemas.openxmlformats.org/officeDocument/2006/relationships/tags" Target="../tags/tag133.xml"/><Relationship Id="rId5" Type="http://schemas.openxmlformats.org/officeDocument/2006/relationships/image" Target="../media/image2.png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3" Type="http://schemas.openxmlformats.org/officeDocument/2006/relationships/notesSlide" Target="../notesSlides/notesSlide10.xml"/><Relationship Id="rId12" Type="http://schemas.openxmlformats.org/officeDocument/2006/relationships/slideLayout" Target="../slideLayouts/slideLayout1.xml"/><Relationship Id="rId11" Type="http://schemas.openxmlformats.org/officeDocument/2006/relationships/image" Target="../media/image3.png"/><Relationship Id="rId10" Type="http://schemas.openxmlformats.org/officeDocument/2006/relationships/tags" Target="../tags/tag137.xml"/><Relationship Id="rId1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5.jpeg"/><Relationship Id="rId8" Type="http://schemas.openxmlformats.org/officeDocument/2006/relationships/tags" Target="../tags/tag144.xml"/><Relationship Id="rId7" Type="http://schemas.openxmlformats.org/officeDocument/2006/relationships/tags" Target="../tags/tag143.xml"/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tags" Target="../tags/tag140.xml"/><Relationship Id="rId3" Type="http://schemas.openxmlformats.org/officeDocument/2006/relationships/tags" Target="../tags/tag139.xml"/><Relationship Id="rId2" Type="http://schemas.openxmlformats.org/officeDocument/2006/relationships/image" Target="../media/image2.png"/><Relationship Id="rId17" Type="http://schemas.openxmlformats.org/officeDocument/2006/relationships/notesSlide" Target="../notesSlides/notesSlide11.xml"/><Relationship Id="rId16" Type="http://schemas.openxmlformats.org/officeDocument/2006/relationships/slideLayout" Target="../slideLayouts/slideLayout1.xml"/><Relationship Id="rId15" Type="http://schemas.openxmlformats.org/officeDocument/2006/relationships/image" Target="../media/image3.png"/><Relationship Id="rId14" Type="http://schemas.openxmlformats.org/officeDocument/2006/relationships/tags" Target="../tags/tag149.xml"/><Relationship Id="rId13" Type="http://schemas.openxmlformats.org/officeDocument/2006/relationships/tags" Target="../tags/tag148.xml"/><Relationship Id="rId12" Type="http://schemas.openxmlformats.org/officeDocument/2006/relationships/tags" Target="../tags/tag147.xml"/><Relationship Id="rId11" Type="http://schemas.openxmlformats.org/officeDocument/2006/relationships/tags" Target="../tags/tag146.xml"/><Relationship Id="rId10" Type="http://schemas.openxmlformats.org/officeDocument/2006/relationships/tags" Target="../tags/tag145.xml"/><Relationship Id="rId1" Type="http://schemas.openxmlformats.org/officeDocument/2006/relationships/tags" Target="../tags/tag13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56.xml"/><Relationship Id="rId8" Type="http://schemas.openxmlformats.org/officeDocument/2006/relationships/image" Target="../media/image36.jpeg"/><Relationship Id="rId7" Type="http://schemas.openxmlformats.org/officeDocument/2006/relationships/tags" Target="../tags/tag155.xml"/><Relationship Id="rId6" Type="http://schemas.openxmlformats.org/officeDocument/2006/relationships/tags" Target="../tags/tag154.xml"/><Relationship Id="rId5" Type="http://schemas.openxmlformats.org/officeDocument/2006/relationships/tags" Target="../tags/tag153.xml"/><Relationship Id="rId4" Type="http://schemas.openxmlformats.org/officeDocument/2006/relationships/tags" Target="../tags/tag152.xml"/><Relationship Id="rId3" Type="http://schemas.openxmlformats.org/officeDocument/2006/relationships/tags" Target="../tags/tag151.xml"/><Relationship Id="rId2" Type="http://schemas.openxmlformats.org/officeDocument/2006/relationships/image" Target="../media/image2.png"/><Relationship Id="rId16" Type="http://schemas.openxmlformats.org/officeDocument/2006/relationships/notesSlide" Target="../notesSlides/notesSlide12.xml"/><Relationship Id="rId15" Type="http://schemas.openxmlformats.org/officeDocument/2006/relationships/slideLayout" Target="../slideLayouts/slideLayout1.xml"/><Relationship Id="rId14" Type="http://schemas.openxmlformats.org/officeDocument/2006/relationships/image" Target="../media/image3.png"/><Relationship Id="rId13" Type="http://schemas.openxmlformats.org/officeDocument/2006/relationships/tags" Target="../tags/tag160.xml"/><Relationship Id="rId12" Type="http://schemas.openxmlformats.org/officeDocument/2006/relationships/tags" Target="../tags/tag159.xml"/><Relationship Id="rId11" Type="http://schemas.openxmlformats.org/officeDocument/2006/relationships/tags" Target="../tags/tag158.xml"/><Relationship Id="rId10" Type="http://schemas.openxmlformats.org/officeDocument/2006/relationships/tags" Target="../tags/tag157.xml"/><Relationship Id="rId1" Type="http://schemas.openxmlformats.org/officeDocument/2006/relationships/tags" Target="../tags/tag150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2.xml"/><Relationship Id="rId5" Type="http://schemas.openxmlformats.org/officeDocument/2006/relationships/tags" Target="../tags/tag164.xml"/><Relationship Id="rId4" Type="http://schemas.openxmlformats.org/officeDocument/2006/relationships/tags" Target="../tags/tag163.xml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3.xml"/><Relationship Id="rId8" Type="http://schemas.openxmlformats.org/officeDocument/2006/relationships/slideLayout" Target="../slideLayouts/slideLayout21.xml"/><Relationship Id="rId7" Type="http://schemas.openxmlformats.org/officeDocument/2006/relationships/image" Target="../media/image37.png"/><Relationship Id="rId6" Type="http://schemas.openxmlformats.org/officeDocument/2006/relationships/image" Target="../media/image3.png"/><Relationship Id="rId5" Type="http://schemas.openxmlformats.org/officeDocument/2006/relationships/tags" Target="../tags/tag168.xml"/><Relationship Id="rId4" Type="http://schemas.openxmlformats.org/officeDocument/2006/relationships/tags" Target="../tags/tag167.xml"/><Relationship Id="rId3" Type="http://schemas.openxmlformats.org/officeDocument/2006/relationships/tags" Target="../tags/tag166.xml"/><Relationship Id="rId2" Type="http://schemas.openxmlformats.org/officeDocument/2006/relationships/image" Target="../media/image2.png"/><Relationship Id="rId1" Type="http://schemas.openxmlformats.org/officeDocument/2006/relationships/tags" Target="../tags/tag165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4.xml"/><Relationship Id="rId8" Type="http://schemas.openxmlformats.org/officeDocument/2006/relationships/slideLayout" Target="../slideLayouts/slideLayout21.xml"/><Relationship Id="rId7" Type="http://schemas.openxmlformats.org/officeDocument/2006/relationships/image" Target="../media/image3.png"/><Relationship Id="rId6" Type="http://schemas.openxmlformats.org/officeDocument/2006/relationships/tags" Target="../tags/tag173.xml"/><Relationship Id="rId5" Type="http://schemas.openxmlformats.org/officeDocument/2006/relationships/tags" Target="../tags/tag172.xml"/><Relationship Id="rId4" Type="http://schemas.openxmlformats.org/officeDocument/2006/relationships/tags" Target="../tags/tag171.xml"/><Relationship Id="rId3" Type="http://schemas.openxmlformats.org/officeDocument/2006/relationships/tags" Target="../tags/tag170.xml"/><Relationship Id="rId2" Type="http://schemas.openxmlformats.org/officeDocument/2006/relationships/image" Target="../media/image2.png"/><Relationship Id="rId1" Type="http://schemas.openxmlformats.org/officeDocument/2006/relationships/tags" Target="../tags/tag169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181.xml"/><Relationship Id="rId8" Type="http://schemas.openxmlformats.org/officeDocument/2006/relationships/tags" Target="../tags/tag180.xml"/><Relationship Id="rId7" Type="http://schemas.openxmlformats.org/officeDocument/2006/relationships/tags" Target="../tags/tag179.xml"/><Relationship Id="rId6" Type="http://schemas.openxmlformats.org/officeDocument/2006/relationships/tags" Target="../tags/tag178.xml"/><Relationship Id="rId5" Type="http://schemas.openxmlformats.org/officeDocument/2006/relationships/tags" Target="../tags/tag177.xml"/><Relationship Id="rId4" Type="http://schemas.openxmlformats.org/officeDocument/2006/relationships/image" Target="../media/image2.png"/><Relationship Id="rId3" Type="http://schemas.openxmlformats.org/officeDocument/2006/relationships/tags" Target="../tags/tag176.xml"/><Relationship Id="rId24" Type="http://schemas.openxmlformats.org/officeDocument/2006/relationships/slideLayout" Target="../slideLayouts/slideLayout5.xml"/><Relationship Id="rId23" Type="http://schemas.openxmlformats.org/officeDocument/2006/relationships/image" Target="../media/image3.png"/><Relationship Id="rId22" Type="http://schemas.openxmlformats.org/officeDocument/2006/relationships/tags" Target="../tags/tag194.xml"/><Relationship Id="rId21" Type="http://schemas.openxmlformats.org/officeDocument/2006/relationships/tags" Target="../tags/tag193.xml"/><Relationship Id="rId20" Type="http://schemas.openxmlformats.org/officeDocument/2006/relationships/tags" Target="../tags/tag192.xml"/><Relationship Id="rId2" Type="http://schemas.openxmlformats.org/officeDocument/2006/relationships/tags" Target="../tags/tag175.xml"/><Relationship Id="rId19" Type="http://schemas.openxmlformats.org/officeDocument/2006/relationships/tags" Target="../tags/tag191.xml"/><Relationship Id="rId18" Type="http://schemas.openxmlformats.org/officeDocument/2006/relationships/tags" Target="../tags/tag190.xml"/><Relationship Id="rId17" Type="http://schemas.openxmlformats.org/officeDocument/2006/relationships/tags" Target="../tags/tag189.xml"/><Relationship Id="rId16" Type="http://schemas.openxmlformats.org/officeDocument/2006/relationships/tags" Target="../tags/tag188.xml"/><Relationship Id="rId15" Type="http://schemas.openxmlformats.org/officeDocument/2006/relationships/tags" Target="../tags/tag187.xml"/><Relationship Id="rId14" Type="http://schemas.openxmlformats.org/officeDocument/2006/relationships/tags" Target="../tags/tag186.xml"/><Relationship Id="rId13" Type="http://schemas.openxmlformats.org/officeDocument/2006/relationships/tags" Target="../tags/tag185.xml"/><Relationship Id="rId12" Type="http://schemas.openxmlformats.org/officeDocument/2006/relationships/tags" Target="../tags/tag184.xml"/><Relationship Id="rId11" Type="http://schemas.openxmlformats.org/officeDocument/2006/relationships/tags" Target="../tags/tag183.xml"/><Relationship Id="rId10" Type="http://schemas.openxmlformats.org/officeDocument/2006/relationships/tags" Target="../tags/tag182.xml"/><Relationship Id="rId1" Type="http://schemas.openxmlformats.org/officeDocument/2006/relationships/tags" Target="../tags/tag174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2.png"/><Relationship Id="rId2" Type="http://schemas.openxmlformats.org/officeDocument/2006/relationships/tags" Target="../tags/tag195.xml"/><Relationship Id="rId1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tags" Target="../tags/tag67.xml"/><Relationship Id="rId3" Type="http://schemas.openxmlformats.org/officeDocument/2006/relationships/tags" Target="../tags/tag66.xml"/><Relationship Id="rId2" Type="http://schemas.openxmlformats.org/officeDocument/2006/relationships/image" Target="../media/image2.png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21.xml"/><Relationship Id="rId11" Type="http://schemas.openxmlformats.org/officeDocument/2006/relationships/tags" Target="../tags/tag72.xml"/><Relationship Id="rId10" Type="http://schemas.openxmlformats.org/officeDocument/2006/relationships/tags" Target="../tags/tag71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9.xml"/><Relationship Id="rId8" Type="http://schemas.openxmlformats.org/officeDocument/2006/relationships/tags" Target="../tags/tag78.xml"/><Relationship Id="rId7" Type="http://schemas.openxmlformats.org/officeDocument/2006/relationships/image" Target="../media/image3.png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image" Target="../media/image2.png"/><Relationship Id="rId15" Type="http://schemas.openxmlformats.org/officeDocument/2006/relationships/notesSlide" Target="../notesSlides/notesSlide3.xml"/><Relationship Id="rId14" Type="http://schemas.openxmlformats.org/officeDocument/2006/relationships/slideLayout" Target="../slideLayouts/slideLayout21.xml"/><Relationship Id="rId13" Type="http://schemas.openxmlformats.org/officeDocument/2006/relationships/image" Target="../media/image5.png"/><Relationship Id="rId12" Type="http://schemas.openxmlformats.org/officeDocument/2006/relationships/tags" Target="../tags/tag82.xml"/><Relationship Id="rId11" Type="http://schemas.openxmlformats.org/officeDocument/2006/relationships/tags" Target="../tags/tag81.xml"/><Relationship Id="rId10" Type="http://schemas.openxmlformats.org/officeDocument/2006/relationships/tags" Target="../tags/tag80.xml"/><Relationship Id="rId1" Type="http://schemas.openxmlformats.org/officeDocument/2006/relationships/tags" Target="../tags/tag73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9.xml"/><Relationship Id="rId5" Type="http://schemas.openxmlformats.org/officeDocument/2006/relationships/tags" Target="../tags/tag86.xml"/><Relationship Id="rId4" Type="http://schemas.openxmlformats.org/officeDocument/2006/relationships/tags" Target="../tags/tag85.xml"/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3.png"/><Relationship Id="rId5" Type="http://schemas.openxmlformats.org/officeDocument/2006/relationships/tags" Target="../tags/tag90.xml"/><Relationship Id="rId4" Type="http://schemas.openxmlformats.org/officeDocument/2006/relationships/tags" Target="../tags/tag89.xml"/><Relationship Id="rId3" Type="http://schemas.openxmlformats.org/officeDocument/2006/relationships/tags" Target="../tags/tag88.xml"/><Relationship Id="rId2" Type="http://schemas.openxmlformats.org/officeDocument/2006/relationships/image" Target="../media/image2.png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21.xml"/><Relationship Id="rId10" Type="http://schemas.openxmlformats.org/officeDocument/2006/relationships/image" Target="../media/image10.png"/><Relationship Id="rId1" Type="http://schemas.openxmlformats.org/officeDocument/2006/relationships/tags" Target="../tags/tag8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jpeg"/><Relationship Id="rId8" Type="http://schemas.openxmlformats.org/officeDocument/2006/relationships/tags" Target="../tags/tag96.xml"/><Relationship Id="rId7" Type="http://schemas.openxmlformats.org/officeDocument/2006/relationships/image" Target="../media/image3.png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image" Target="../media/image2.png"/><Relationship Id="rId11" Type="http://schemas.openxmlformats.org/officeDocument/2006/relationships/notesSlide" Target="../notesSlides/notesSlide5.xml"/><Relationship Id="rId10" Type="http://schemas.openxmlformats.org/officeDocument/2006/relationships/slideLayout" Target="../slideLayouts/slideLayout21.xml"/><Relationship Id="rId1" Type="http://schemas.openxmlformats.org/officeDocument/2006/relationships/tags" Target="../tags/tag9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21.xml"/><Relationship Id="rId7" Type="http://schemas.openxmlformats.org/officeDocument/2006/relationships/image" Target="../media/image3.png"/><Relationship Id="rId6" Type="http://schemas.openxmlformats.org/officeDocument/2006/relationships/tags" Target="../tags/tag101.xml"/><Relationship Id="rId5" Type="http://schemas.openxmlformats.org/officeDocument/2006/relationships/tags" Target="../tags/tag100.xml"/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" Type="http://schemas.openxmlformats.org/officeDocument/2006/relationships/image" Target="../media/image2.png"/><Relationship Id="rId1" Type="http://schemas.openxmlformats.org/officeDocument/2006/relationships/tags" Target="../tags/tag97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2.xml"/><Relationship Id="rId5" Type="http://schemas.openxmlformats.org/officeDocument/2006/relationships/tags" Target="../tags/tag105.xml"/><Relationship Id="rId4" Type="http://schemas.openxmlformats.org/officeDocument/2006/relationships/tags" Target="../tags/tag104.xml"/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8" Type="http://schemas.openxmlformats.org/officeDocument/2006/relationships/notesSlide" Target="../notesSlides/notesSlide7.xml"/><Relationship Id="rId27" Type="http://schemas.openxmlformats.org/officeDocument/2006/relationships/slideLayout" Target="../slideLayouts/slideLayout1.xml"/><Relationship Id="rId26" Type="http://schemas.openxmlformats.org/officeDocument/2006/relationships/image" Target="../media/image3.png"/><Relationship Id="rId25" Type="http://schemas.openxmlformats.org/officeDocument/2006/relationships/tags" Target="../tags/tag113.xml"/><Relationship Id="rId24" Type="http://schemas.openxmlformats.org/officeDocument/2006/relationships/image" Target="../media/image27.svg"/><Relationship Id="rId23" Type="http://schemas.openxmlformats.org/officeDocument/2006/relationships/image" Target="../media/image26.png"/><Relationship Id="rId22" Type="http://schemas.openxmlformats.org/officeDocument/2006/relationships/image" Target="../media/image25.svg"/><Relationship Id="rId21" Type="http://schemas.openxmlformats.org/officeDocument/2006/relationships/image" Target="../media/image24.png"/><Relationship Id="rId20" Type="http://schemas.openxmlformats.org/officeDocument/2006/relationships/image" Target="../media/image23.svg"/><Relationship Id="rId2" Type="http://schemas.openxmlformats.org/officeDocument/2006/relationships/image" Target="../media/image2.png"/><Relationship Id="rId19" Type="http://schemas.openxmlformats.org/officeDocument/2006/relationships/image" Target="../media/image22.png"/><Relationship Id="rId18" Type="http://schemas.openxmlformats.org/officeDocument/2006/relationships/image" Target="../media/image21.svg"/><Relationship Id="rId17" Type="http://schemas.openxmlformats.org/officeDocument/2006/relationships/image" Target="../media/image20.png"/><Relationship Id="rId16" Type="http://schemas.openxmlformats.org/officeDocument/2006/relationships/image" Target="../media/image19.svg"/><Relationship Id="rId15" Type="http://schemas.openxmlformats.org/officeDocument/2006/relationships/image" Target="../media/image18.png"/><Relationship Id="rId14" Type="http://schemas.openxmlformats.org/officeDocument/2006/relationships/image" Target="../media/image17.svg"/><Relationship Id="rId13" Type="http://schemas.openxmlformats.org/officeDocument/2006/relationships/image" Target="../media/image16.png"/><Relationship Id="rId12" Type="http://schemas.openxmlformats.org/officeDocument/2006/relationships/image" Target="../media/image15.svg"/><Relationship Id="rId11" Type="http://schemas.openxmlformats.org/officeDocument/2006/relationships/image" Target="../media/image14.png"/><Relationship Id="rId10" Type="http://schemas.openxmlformats.org/officeDocument/2006/relationships/image" Target="../media/image13.svg"/><Relationship Id="rId1" Type="http://schemas.openxmlformats.org/officeDocument/2006/relationships/tags" Target="../tags/tag1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r="21142" b="41025"/>
          <a:stretch>
            <a:fillRect/>
          </a:stretch>
        </p:blipFill>
        <p:spPr>
          <a:xfrm>
            <a:off x="1270" y="919480"/>
            <a:ext cx="12190730" cy="594868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905" y="0"/>
            <a:ext cx="12178665" cy="6858000"/>
          </a:xfrm>
          <a:prstGeom prst="rect">
            <a:avLst/>
          </a:prstGeom>
          <a:gradFill>
            <a:gsLst>
              <a:gs pos="25000">
                <a:srgbClr val="27713A"/>
              </a:gs>
              <a:gs pos="53000">
                <a:srgbClr val="27713A"/>
              </a:gs>
              <a:gs pos="100000">
                <a:srgbClr val="308A49">
                  <a:alpha val="0"/>
                </a:srgbClr>
              </a:gs>
            </a:gsLst>
            <a:lin ang="24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721995" y="3757876"/>
            <a:ext cx="5865495" cy="72718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2800" b="1" dirty="0">
                <a:solidFill>
                  <a:schemeClr val="bg1">
                    <a:alpha val="8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思源黑体 CN Normal" panose="020B0400000000000000" pitchFamily="34" charset="-122"/>
                <a:sym typeface="思源黑体 CN Normal" panose="020B0400000000000000" pitchFamily="34" charset="-122"/>
              </a:rPr>
              <a:t>辅修专业介绍</a:t>
            </a:r>
            <a:endParaRPr lang="en-US" altLang="zh-CN" sz="2800" b="1" dirty="0">
              <a:solidFill>
                <a:schemeClr val="bg1">
                  <a:alpha val="8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思源黑体 CN Normal" panose="020B0400000000000000" pitchFamily="34" charset="-122"/>
              <a:sym typeface="思源黑体 CN Normal" panose="020B0400000000000000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721995" y="3639185"/>
            <a:ext cx="2186305" cy="26035"/>
          </a:xfrm>
          <a:prstGeom prst="line">
            <a:avLst/>
          </a:prstGeom>
          <a:ln w="12700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767079" y="4824672"/>
            <a:ext cx="2096135" cy="445770"/>
            <a:chOff x="1618" y="6817"/>
            <a:chExt cx="3301" cy="702"/>
          </a:xfrm>
        </p:grpSpPr>
        <p:sp>
          <p:nvSpPr>
            <p:cNvPr id="42" name="文本框 41"/>
            <p:cNvSpPr txBox="1"/>
            <p:nvPr/>
          </p:nvSpPr>
          <p:spPr>
            <a:xfrm>
              <a:off x="1618" y="6903"/>
              <a:ext cx="3294" cy="53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fontAlgn="ctr">
                <a:lnSpc>
                  <a:spcPct val="10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  <a:cs typeface="思源黑体 CN Normal" panose="020B0400000000000000" pitchFamily="34" charset="-122"/>
                </a:rPr>
                <a:t>汇报人：李芳</a:t>
              </a:r>
              <a:endParaRPr lang="zh-CN" altLang="en-US" sz="1600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Normal" panose="020B0400000000000000" pitchFamily="34" charset="-122"/>
              </a:endParaRPr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1652" y="6817"/>
              <a:ext cx="3267" cy="702"/>
            </a:xfrm>
            <a:prstGeom prst="roundRect">
              <a:avLst>
                <a:gd name="adj" fmla="val 50000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  <a:cs typeface="思源黑体 CN Normal" panose="020B0400000000000000" pitchFamily="34" charset="-122"/>
                <a:sym typeface="+mn-ea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635" y="5867400"/>
            <a:ext cx="12191365" cy="1009650"/>
          </a:xfrm>
          <a:prstGeom prst="rect">
            <a:avLst/>
          </a:prstGeom>
          <a:gradFill>
            <a:gsLst>
              <a:gs pos="0">
                <a:schemeClr val="bg1">
                  <a:alpha val="10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思源黑体 CN Normal" panose="020B0400000000000000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9944" y="1156855"/>
            <a:ext cx="575754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i="1" dirty="0">
                <a:solidFill>
                  <a:schemeClr val="bg2"/>
                </a:solidFill>
                <a:latin typeface="+mn-ea"/>
              </a:rPr>
              <a:t>数字经济</a:t>
            </a:r>
            <a:endParaRPr lang="en-US" altLang="zh-CN" sz="4400" b="1" i="1" dirty="0">
              <a:solidFill>
                <a:schemeClr val="bg2"/>
              </a:solidFill>
              <a:latin typeface="+mn-ea"/>
            </a:endParaRPr>
          </a:p>
          <a:p>
            <a:endParaRPr lang="en-US" altLang="zh-CN" sz="4400" b="1" i="1" dirty="0">
              <a:solidFill>
                <a:schemeClr val="bg2"/>
              </a:solidFill>
              <a:latin typeface="+mn-ea"/>
            </a:endParaRPr>
          </a:p>
          <a:p>
            <a:r>
              <a:rPr lang="en-US" altLang="zh-CN" sz="4400" b="1" i="1" dirty="0">
                <a:solidFill>
                  <a:schemeClr val="bg2"/>
                </a:solidFill>
                <a:latin typeface="+mn-ea"/>
              </a:rPr>
              <a:t>Digital Economy</a:t>
            </a:r>
            <a:endParaRPr lang="zh-CN" altLang="en-US" sz="4400" b="1" i="1" dirty="0">
              <a:solidFill>
                <a:schemeClr val="bg2"/>
              </a:solidFill>
              <a:latin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15"/>
          <p:cNvGrpSpPr/>
          <p:nvPr/>
        </p:nvGrpSpPr>
        <p:grpSpPr>
          <a:xfrm>
            <a:off x="0" y="6354445"/>
            <a:ext cx="12192000" cy="504190"/>
            <a:chOff x="0" y="10006"/>
            <a:chExt cx="19200" cy="794"/>
          </a:xfrm>
        </p:grpSpPr>
        <p:grpSp>
          <p:nvGrpSpPr>
            <p:cNvPr id="38" name="组合 16"/>
            <p:cNvGrpSpPr/>
            <p:nvPr/>
          </p:nvGrpSpPr>
          <p:grpSpPr>
            <a:xfrm>
              <a:off x="0" y="10006"/>
              <a:ext cx="19200" cy="795"/>
              <a:chOff x="0" y="10249"/>
              <a:chExt cx="19200" cy="552"/>
            </a:xfrm>
            <a:solidFill>
              <a:srgbClr val="276CCB"/>
            </a:solidFill>
          </p:grpSpPr>
          <p:sp>
            <p:nvSpPr>
              <p:cNvPr id="1048616" name="任意多边形: 形状 75"/>
              <p:cNvSpPr/>
              <p:nvPr>
                <p:custDataLst>
                  <p:tags r:id="rId1"/>
                </p:custDataLst>
              </p:nvPr>
            </p:nvSpPr>
            <p:spPr>
              <a:xfrm rot="16200000" flipV="1">
                <a:off x="9324" y="925"/>
                <a:ext cx="552" cy="19200"/>
              </a:xfrm>
              <a:prstGeom prst="rect">
                <a:avLst/>
              </a:prstGeom>
              <a:solidFill>
                <a:srgbClr val="27713A"/>
              </a:solidFill>
            </p:spPr>
            <p:txBody>
              <a:bodyPr wrap="square" lIns="0" tIns="0" rIns="0" bIns="0" rtlCol="0" anchor="t">
                <a:no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25" b="1" i="0" u="none" strike="noStrike" kern="1200" cap="none" spc="0" normalizeH="0" baseline="0" noProof="0">
                  <a:ln>
                    <a:noFill/>
                  </a:ln>
                  <a:solidFill>
                    <a:srgbClr val="9EB6D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  <p:sp>
            <p:nvSpPr>
              <p:cNvPr id="1048617" name="任意多边形: 形状 74"/>
              <p:cNvSpPr/>
              <p:nvPr>
                <p:custDataLst>
                  <p:tags r:id="rId2"/>
                </p:custDataLst>
              </p:nvPr>
            </p:nvSpPr>
            <p:spPr>
              <a:xfrm rot="16200000" flipV="1">
                <a:off x="9423" y="1024"/>
                <a:ext cx="355" cy="19200"/>
              </a:xfrm>
              <a:prstGeom prst="rect">
                <a:avLst/>
              </a:prstGeom>
              <a:solidFill>
                <a:srgbClr val="27713A"/>
              </a:solidFill>
            </p:spPr>
            <p:txBody>
              <a:bodyPr wrap="square" lIns="0" tIns="0" rIns="0" bIns="0" rtlCol="0" anchor="t">
                <a:no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25" b="1" i="0" u="none" strike="noStrike" kern="1200" cap="none" spc="0" normalizeH="0" baseline="0" noProof="0">
                  <a:ln>
                    <a:noFill/>
                  </a:ln>
                  <a:solidFill>
                    <a:srgbClr val="9EB6D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</p:grpSp>
        <p:pic>
          <p:nvPicPr>
            <p:cNvPr id="2097160" name="ppt定制、美化就找爆改ppt14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>
              <a:biLevel thresh="25000"/>
            </a:blip>
            <a:stretch>
              <a:fillRect/>
            </a:stretch>
          </p:blipFill>
          <p:spPr>
            <a:xfrm>
              <a:off x="16098" y="10006"/>
              <a:ext cx="2824" cy="770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3097212" y="1575201"/>
            <a:ext cx="9047984" cy="43402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200000"/>
              </a:lnSpc>
              <a:buClr>
                <a:schemeClr val="accent1"/>
              </a:buClr>
              <a:buFontTx/>
              <a:buNone/>
              <a:defRPr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例如：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/>
            </a:endParaRPr>
          </a:p>
          <a:p>
            <a:pPr>
              <a:lnSpc>
                <a:spcPct val="200000"/>
              </a:lnSpc>
              <a:buClr>
                <a:schemeClr val="accent1"/>
              </a:buClr>
              <a:buFontTx/>
              <a:buNone/>
              <a:defRPr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计算机科学与技术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+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数字经济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=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会技术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+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懂业务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/>
            </a:endParaRPr>
          </a:p>
          <a:p>
            <a:pPr>
              <a:lnSpc>
                <a:spcPct val="200000"/>
              </a:lnSpc>
              <a:buClr>
                <a:schemeClr val="accent1"/>
              </a:buClr>
              <a:buFontTx/>
              <a:buNone/>
              <a:defRPr/>
            </a:pP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=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企业亟需的数字技术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/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应用人才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/>
            </a:endParaRPr>
          </a:p>
          <a:p>
            <a:pPr>
              <a:lnSpc>
                <a:spcPct val="200000"/>
              </a:lnSpc>
              <a:buClr>
                <a:schemeClr val="accent1"/>
              </a:buClr>
              <a:buFontTx/>
              <a:buNone/>
              <a:defRPr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农学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+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数字经济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=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高度专业化的农学知识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+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数字技术与经营管理知识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=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数字管理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/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应用人才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=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农业产业高质量发展的领军人才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/>
            </a:endParaRPr>
          </a:p>
          <a:p>
            <a:pPr marL="0"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srgbClr val="000000"/>
                </a:solidFill>
                <a:latin typeface="思源黑体 CN Normal"/>
                <a:ea typeface="微软雅黑" panose="020B0503020204020204" pitchFamily="34" charset="-122"/>
              </a:rPr>
              <a:t>机械</a:t>
            </a:r>
            <a:r>
              <a:rPr lang="en-US" altLang="zh-CN" sz="2000" dirty="0">
                <a:solidFill>
                  <a:srgbClr val="000000"/>
                </a:solidFill>
                <a:latin typeface="思源黑体 CN Normal"/>
                <a:ea typeface="微软雅黑" panose="020B0503020204020204" pitchFamily="34" charset="-122"/>
              </a:rPr>
              <a:t>+</a:t>
            </a:r>
            <a:r>
              <a:rPr lang="zh-CN" altLang="en-US" sz="2000" dirty="0">
                <a:solidFill>
                  <a:srgbClr val="000000"/>
                </a:solidFill>
                <a:latin typeface="思源黑体 CN Normal"/>
                <a:ea typeface="微软雅黑" panose="020B0503020204020204" pitchFamily="34" charset="-122"/>
              </a:rPr>
              <a:t>数字经济</a:t>
            </a:r>
            <a:r>
              <a:rPr lang="en-US" altLang="zh-CN" sz="2000" dirty="0">
                <a:solidFill>
                  <a:srgbClr val="000000"/>
                </a:solidFill>
                <a:latin typeface="思源黑体 CN Normal"/>
                <a:ea typeface="微软雅黑" panose="020B0503020204020204" pitchFamily="34" charset="-122"/>
              </a:rPr>
              <a:t>=</a:t>
            </a:r>
            <a:r>
              <a:rPr lang="zh-CN" altLang="en-US" sz="2000" dirty="0">
                <a:solidFill>
                  <a:srgbClr val="000000"/>
                </a:solidFill>
                <a:latin typeface="思源黑体 CN Normal"/>
                <a:ea typeface="微软雅黑" panose="020B0503020204020204" pitchFamily="34" charset="-122"/>
              </a:rPr>
              <a:t>具备高阶数字素养的工业人才工业互联网</a:t>
            </a:r>
            <a:endParaRPr lang="en-US" altLang="zh-CN" sz="2000" dirty="0">
              <a:solidFill>
                <a:srgbClr val="000000"/>
              </a:solidFill>
              <a:latin typeface="思源黑体 CN Normal"/>
              <a:ea typeface="微软雅黑" panose="020B0503020204020204" pitchFamily="34" charset="-122"/>
            </a:endParaRPr>
          </a:p>
          <a:p>
            <a:pPr marL="0"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dirty="0">
                <a:solidFill>
                  <a:srgbClr val="000000"/>
                </a:solidFill>
                <a:latin typeface="思源黑体 CN Normal"/>
                <a:ea typeface="微软雅黑" panose="020B0503020204020204" pitchFamily="34" charset="-122"/>
              </a:rPr>
              <a:t>=</a:t>
            </a:r>
            <a:r>
              <a:rPr lang="zh-CN" altLang="en-US" sz="2000" dirty="0">
                <a:solidFill>
                  <a:srgbClr val="000000"/>
                </a:solidFill>
                <a:latin typeface="思源黑体 CN Normal"/>
                <a:ea typeface="微软雅黑" panose="020B0503020204020204" pitchFamily="34" charset="-122"/>
              </a:rPr>
              <a:t>智能制造</a:t>
            </a:r>
            <a:endParaRPr kumimoji="0" lang="zh-CN" altLang="en-US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思源黑体 CN Normal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369" y="1214359"/>
            <a:ext cx="2605828" cy="2605828"/>
          </a:xfrm>
          <a:prstGeom prst="rect">
            <a:avLst/>
          </a:prstGeom>
        </p:spPr>
      </p:pic>
      <p:sp>
        <p:nvSpPr>
          <p:cNvPr id="5" name="PPT-7-2"/>
          <p:cNvSpPr/>
          <p:nvPr/>
        </p:nvSpPr>
        <p:spPr>
          <a:xfrm>
            <a:off x="3828818" y="1252236"/>
            <a:ext cx="4063041" cy="504826"/>
          </a:xfrm>
          <a:prstGeom prst="roundRect">
            <a:avLst>
              <a:gd name="adj" fmla="val 50000"/>
            </a:avLst>
          </a:prstGeom>
          <a:solidFill>
            <a:srgbClr val="E3E3E3"/>
          </a:solidFill>
          <a:ln w="12700" cap="flat" cmpd="sng" algn="ctr">
            <a:noFill/>
            <a:prstDash val="solid"/>
            <a:miter lim="800000"/>
          </a:ln>
          <a:effectLst>
            <a:outerShdw blurRad="127000" dist="63500" dir="2700000" algn="t" rotWithShape="0">
              <a:schemeClr val="accent2">
                <a:alpha val="10000"/>
              </a:schemeClr>
            </a:outerShdw>
          </a:effectLst>
        </p:spPr>
        <p:txBody>
          <a:bodyPr rtlCol="0" anchor="ctr">
            <a:no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 w="66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强化“主业”的技术实用性</a:t>
            </a:r>
            <a:endParaRPr kumimoji="0" lang="zh-CN" altLang="en-US" sz="2400" b="1" i="0" u="none" strike="noStrike" kern="0" cap="none" spc="0" normalizeH="0" baseline="0" noProof="0" dirty="0">
              <a:ln w="6600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</p:txBody>
      </p:sp>
      <p:sp>
        <p:nvSpPr>
          <p:cNvPr id="7" name="PPT-7-4"/>
          <p:cNvSpPr txBox="1"/>
          <p:nvPr/>
        </p:nvSpPr>
        <p:spPr>
          <a:xfrm>
            <a:off x="3097212" y="1060446"/>
            <a:ext cx="1208405" cy="79629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 anchorCtr="0">
            <a:no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altLang="zh-CN" sz="5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n-cs"/>
              </a:rPr>
              <a:t>01</a:t>
            </a: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n-cs"/>
            </a:endParaRPr>
          </a:p>
        </p:txBody>
      </p:sp>
      <p:grpSp>
        <p:nvGrpSpPr>
          <p:cNvPr id="11" name="组合 30"/>
          <p:cNvGrpSpPr/>
          <p:nvPr/>
        </p:nvGrpSpPr>
        <p:grpSpPr>
          <a:xfrm>
            <a:off x="0" y="-5080"/>
            <a:ext cx="12192000" cy="1204506"/>
            <a:chOff x="0" y="-2"/>
            <a:chExt cx="19200" cy="1326"/>
          </a:xfrm>
        </p:grpSpPr>
        <p:pic>
          <p:nvPicPr>
            <p:cNvPr id="12" name="ppt定制、美化就找爆改ppt14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4">
              <a:biLevel thresh="25000"/>
            </a:blip>
            <a:stretch>
              <a:fillRect/>
            </a:stretch>
          </p:blipFill>
          <p:spPr>
            <a:xfrm>
              <a:off x="592" y="155"/>
              <a:ext cx="3711" cy="1012"/>
            </a:xfrm>
            <a:prstGeom prst="rect">
              <a:avLst/>
            </a:prstGeom>
          </p:spPr>
        </p:pic>
        <p:sp>
          <p:nvSpPr>
            <p:cNvPr id="13" name="文本框 19"/>
            <p:cNvSpPr txBox="1"/>
            <p:nvPr>
              <p:custDataLst>
                <p:tags r:id="rId7"/>
              </p:custDataLst>
            </p:nvPr>
          </p:nvSpPr>
          <p:spPr>
            <a:xfrm>
              <a:off x="5829" y="207"/>
              <a:ext cx="8476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一、近几年学院的发展成绩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0" y="-2"/>
              <a:ext cx="19200" cy="1326"/>
              <a:chOff x="0" y="-2"/>
              <a:chExt cx="19200" cy="1326"/>
            </a:xfrm>
          </p:grpSpPr>
          <p:sp>
            <p:nvSpPr>
              <p:cNvPr id="15" name="矩形 1"/>
              <p:cNvSpPr/>
              <p:nvPr>
                <p:custDataLst>
                  <p:tags r:id="rId8"/>
                </p:custDataLst>
              </p:nvPr>
            </p:nvSpPr>
            <p:spPr>
              <a:xfrm>
                <a:off x="0" y="-2"/>
                <a:ext cx="19200" cy="1169"/>
              </a:xfrm>
              <a:prstGeom prst="rect">
                <a:avLst/>
              </a:prstGeom>
              <a:solidFill>
                <a:srgbClr val="27713A"/>
              </a:solidFill>
            </p:spPr>
            <p:txBody>
              <a:bodyPr lIns="0" tIns="0" rIns="0" bIns="0" rtlCol="0" anchor="t">
                <a:no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25" b="1" i="0" u="none" strike="noStrike" kern="1200" cap="none" spc="0" normalizeH="0" baseline="0" noProof="0">
                  <a:ln>
                    <a:noFill/>
                  </a:ln>
                  <a:solidFill>
                    <a:srgbClr val="9EB6D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  <p:sp>
            <p:nvSpPr>
              <p:cNvPr id="16" name="文本框 14"/>
              <p:cNvSpPr txBox="1"/>
              <p:nvPr>
                <p:custDataLst>
                  <p:tags r:id="rId9"/>
                </p:custDataLst>
              </p:nvPr>
            </p:nvSpPr>
            <p:spPr>
              <a:xfrm>
                <a:off x="2162" y="214"/>
                <a:ext cx="8507" cy="1110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1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+mn-ea"/>
                  </a:rPr>
                  <a:t>Why? </a:t>
                </a:r>
                <a:r>
                  <a:rPr kumimoji="0" lang="zh-CN" altLang="en-US" sz="2800" b="1" i="0" u="none" strike="noStrike" kern="1200" cap="none" spc="1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+mn-ea"/>
                  </a:rPr>
                  <a:t>为什么辅修数字经济专业</a:t>
                </a:r>
                <a:endPara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endParaRPr>
              </a:p>
            </p:txBody>
          </p:sp>
        </p:grpSp>
      </p:grpSp>
      <p:pic>
        <p:nvPicPr>
          <p:cNvPr id="17" name="图片 16" descr="微信图片_20220323201044"/>
          <p:cNvPicPr/>
          <p:nvPr>
            <p:custDataLst>
              <p:tags r:id="rId10"/>
            </p:custDataLst>
          </p:nvPr>
        </p:nvPicPr>
        <p:blipFill>
          <a:blip r:embed="rId11"/>
          <a:srcRect t="28653" r="69643" b="31182"/>
          <a:stretch>
            <a:fillRect/>
          </a:stretch>
        </p:blipFill>
        <p:spPr>
          <a:xfrm>
            <a:off x="-199390" y="-199971"/>
            <a:ext cx="1572260" cy="1485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74815" y="663484"/>
            <a:ext cx="5503772" cy="392508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750" y="1135574"/>
            <a:ext cx="7243354" cy="4937383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554162" y="546918"/>
            <a:ext cx="8442598" cy="57343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15"/>
          <p:cNvGrpSpPr/>
          <p:nvPr/>
        </p:nvGrpSpPr>
        <p:grpSpPr>
          <a:xfrm>
            <a:off x="0" y="6354445"/>
            <a:ext cx="12192000" cy="504190"/>
            <a:chOff x="0" y="10006"/>
            <a:chExt cx="19200" cy="794"/>
          </a:xfrm>
        </p:grpSpPr>
        <p:grpSp>
          <p:nvGrpSpPr>
            <p:cNvPr id="38" name="组合 16"/>
            <p:cNvGrpSpPr/>
            <p:nvPr/>
          </p:nvGrpSpPr>
          <p:grpSpPr>
            <a:xfrm>
              <a:off x="0" y="10006"/>
              <a:ext cx="19200" cy="795"/>
              <a:chOff x="0" y="10249"/>
              <a:chExt cx="19200" cy="552"/>
            </a:xfrm>
            <a:solidFill>
              <a:srgbClr val="276CCB"/>
            </a:solidFill>
          </p:grpSpPr>
          <p:sp>
            <p:nvSpPr>
              <p:cNvPr id="1048616" name="任意多边形: 形状 75"/>
              <p:cNvSpPr/>
              <p:nvPr>
                <p:custDataLst>
                  <p:tags r:id="rId1"/>
                </p:custDataLst>
              </p:nvPr>
            </p:nvSpPr>
            <p:spPr>
              <a:xfrm rot="16200000" flipV="1">
                <a:off x="9324" y="925"/>
                <a:ext cx="552" cy="19200"/>
              </a:xfrm>
              <a:prstGeom prst="rect">
                <a:avLst/>
              </a:prstGeom>
              <a:solidFill>
                <a:srgbClr val="27713A"/>
              </a:solidFill>
            </p:spPr>
            <p:txBody>
              <a:bodyPr wrap="square" lIns="0" tIns="0" rIns="0" bIns="0" rtlCol="0" anchor="t">
                <a:no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25" b="1" i="0" u="none" strike="noStrike" kern="1200" cap="none" spc="0" normalizeH="0" baseline="0" noProof="0">
                  <a:ln>
                    <a:noFill/>
                  </a:ln>
                  <a:solidFill>
                    <a:srgbClr val="9EB6D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  <p:sp>
            <p:nvSpPr>
              <p:cNvPr id="1048617" name="任意多边形: 形状 74"/>
              <p:cNvSpPr/>
              <p:nvPr>
                <p:custDataLst>
                  <p:tags r:id="rId2"/>
                </p:custDataLst>
              </p:nvPr>
            </p:nvSpPr>
            <p:spPr>
              <a:xfrm rot="16200000" flipV="1">
                <a:off x="9423" y="1024"/>
                <a:ext cx="355" cy="19200"/>
              </a:xfrm>
              <a:prstGeom prst="rect">
                <a:avLst/>
              </a:prstGeom>
              <a:solidFill>
                <a:srgbClr val="27713A"/>
              </a:solidFill>
            </p:spPr>
            <p:txBody>
              <a:bodyPr wrap="square" lIns="0" tIns="0" rIns="0" bIns="0" rtlCol="0" anchor="t">
                <a:no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25" b="1" i="0" u="none" strike="noStrike" kern="1200" cap="none" spc="0" normalizeH="0" baseline="0" noProof="0">
                  <a:ln>
                    <a:noFill/>
                  </a:ln>
                  <a:solidFill>
                    <a:srgbClr val="9EB6D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</p:grpSp>
        <p:pic>
          <p:nvPicPr>
            <p:cNvPr id="2097160" name="ppt定制、美化就找爆改ppt14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>
              <a:biLevel thresh="25000"/>
            </a:blip>
            <a:stretch>
              <a:fillRect/>
            </a:stretch>
          </p:blipFill>
          <p:spPr>
            <a:xfrm>
              <a:off x="16098" y="10006"/>
              <a:ext cx="2824" cy="770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3097212" y="1575201"/>
            <a:ext cx="9047984" cy="43402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200000"/>
              </a:lnSpc>
              <a:buClr>
                <a:schemeClr val="accent1"/>
              </a:buClr>
              <a:buFontTx/>
              <a:buNone/>
              <a:defRPr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例如：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/>
            </a:endParaRPr>
          </a:p>
          <a:p>
            <a:pPr>
              <a:lnSpc>
                <a:spcPct val="200000"/>
              </a:lnSpc>
              <a:buClr>
                <a:schemeClr val="accent1"/>
              </a:buClr>
              <a:defRPr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会计学 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+ 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数字经济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=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财会知识 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+ 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高效解读、处理财务数据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/>
            </a:endParaRPr>
          </a:p>
          <a:p>
            <a:pPr>
              <a:lnSpc>
                <a:spcPct val="200000"/>
              </a:lnSpc>
              <a:buClr>
                <a:schemeClr val="accent1"/>
              </a:buClr>
              <a:defRPr/>
            </a:pP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 = 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数字化转型企业、政府、组织的智能财会人才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/>
            </a:endParaRPr>
          </a:p>
          <a:p>
            <a:pPr>
              <a:lnSpc>
                <a:spcPct val="200000"/>
              </a:lnSpc>
              <a:buClr>
                <a:schemeClr val="accent1"/>
              </a:buClr>
              <a:defRPr/>
            </a:pP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/>
            </a:endParaRPr>
          </a:p>
          <a:p>
            <a:pPr>
              <a:lnSpc>
                <a:spcPct val="200000"/>
              </a:lnSpc>
              <a:buClr>
                <a:schemeClr val="accent1"/>
              </a:buClr>
              <a:defRPr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法学 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+ 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数字经济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=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专业化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+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智能化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=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人智协同法律人才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=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/>
            </a:endParaRPr>
          </a:p>
          <a:p>
            <a:pPr>
              <a:lnSpc>
                <a:spcPct val="200000"/>
              </a:lnSpc>
              <a:buClr>
                <a:schemeClr val="accent1"/>
              </a:buClr>
              <a:defRPr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数字技术法律法规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/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/>
              </a:rPr>
              <a:t>政策人才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369" y="1214359"/>
            <a:ext cx="2605828" cy="260582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764" y="1124578"/>
            <a:ext cx="3675423" cy="5087252"/>
          </a:xfrm>
          <a:prstGeom prst="rect">
            <a:avLst/>
          </a:prstGeom>
        </p:spPr>
      </p:pic>
      <p:sp>
        <p:nvSpPr>
          <p:cNvPr id="5" name="PPT-7-2"/>
          <p:cNvSpPr/>
          <p:nvPr/>
        </p:nvSpPr>
        <p:spPr>
          <a:xfrm>
            <a:off x="3828818" y="1252236"/>
            <a:ext cx="4063041" cy="504826"/>
          </a:xfrm>
          <a:prstGeom prst="roundRect">
            <a:avLst>
              <a:gd name="adj" fmla="val 50000"/>
            </a:avLst>
          </a:prstGeom>
          <a:solidFill>
            <a:srgbClr val="E3E3E3"/>
          </a:solidFill>
          <a:ln w="12700" cap="flat" cmpd="sng" algn="ctr">
            <a:noFill/>
            <a:prstDash val="solid"/>
            <a:miter lim="800000"/>
          </a:ln>
          <a:effectLst>
            <a:outerShdw blurRad="127000" dist="63500" dir="2700000" algn="t" rotWithShape="0">
              <a:schemeClr val="accent2">
                <a:alpha val="10000"/>
              </a:schemeClr>
            </a:outerShdw>
          </a:effectLst>
        </p:spPr>
        <p:txBody>
          <a:bodyPr rtlCol="0" anchor="ctr">
            <a:no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 w="66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强化“主业”的技术实用性</a:t>
            </a:r>
            <a:endParaRPr kumimoji="0" lang="zh-CN" altLang="en-US" sz="2400" b="1" i="0" u="none" strike="noStrike" kern="0" cap="none" spc="0" normalizeH="0" baseline="0" noProof="0" dirty="0">
              <a:ln w="6600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</p:txBody>
      </p:sp>
      <p:sp>
        <p:nvSpPr>
          <p:cNvPr id="7" name="PPT-7-4"/>
          <p:cNvSpPr txBox="1"/>
          <p:nvPr/>
        </p:nvSpPr>
        <p:spPr>
          <a:xfrm>
            <a:off x="3097212" y="1060446"/>
            <a:ext cx="1208405" cy="79629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 anchorCtr="0">
            <a:no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altLang="zh-CN" sz="5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n-cs"/>
              </a:rPr>
              <a:t>01</a:t>
            </a: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n-cs"/>
            </a:endParaRPr>
          </a:p>
        </p:txBody>
      </p:sp>
      <p:grpSp>
        <p:nvGrpSpPr>
          <p:cNvPr id="11" name="组合 30"/>
          <p:cNvGrpSpPr/>
          <p:nvPr/>
        </p:nvGrpSpPr>
        <p:grpSpPr>
          <a:xfrm>
            <a:off x="0" y="-5080"/>
            <a:ext cx="12192000" cy="1204506"/>
            <a:chOff x="0" y="-2"/>
            <a:chExt cx="19200" cy="1326"/>
          </a:xfrm>
        </p:grpSpPr>
        <p:pic>
          <p:nvPicPr>
            <p:cNvPr id="12" name="ppt定制、美化就找爆改ppt14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4">
              <a:biLevel thresh="25000"/>
            </a:blip>
            <a:stretch>
              <a:fillRect/>
            </a:stretch>
          </p:blipFill>
          <p:spPr>
            <a:xfrm>
              <a:off x="592" y="155"/>
              <a:ext cx="3711" cy="1012"/>
            </a:xfrm>
            <a:prstGeom prst="rect">
              <a:avLst/>
            </a:prstGeom>
          </p:spPr>
        </p:pic>
        <p:sp>
          <p:nvSpPr>
            <p:cNvPr id="13" name="文本框 19"/>
            <p:cNvSpPr txBox="1"/>
            <p:nvPr>
              <p:custDataLst>
                <p:tags r:id="rId8"/>
              </p:custDataLst>
            </p:nvPr>
          </p:nvSpPr>
          <p:spPr>
            <a:xfrm>
              <a:off x="5829" y="207"/>
              <a:ext cx="8476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一、近几年学院的发展成绩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0" y="-2"/>
              <a:ext cx="19200" cy="1326"/>
              <a:chOff x="0" y="-2"/>
              <a:chExt cx="19200" cy="1326"/>
            </a:xfrm>
          </p:grpSpPr>
          <p:sp>
            <p:nvSpPr>
              <p:cNvPr id="15" name="矩形 1"/>
              <p:cNvSpPr/>
              <p:nvPr>
                <p:custDataLst>
                  <p:tags r:id="rId9"/>
                </p:custDataLst>
              </p:nvPr>
            </p:nvSpPr>
            <p:spPr>
              <a:xfrm>
                <a:off x="0" y="-2"/>
                <a:ext cx="19200" cy="1169"/>
              </a:xfrm>
              <a:prstGeom prst="rect">
                <a:avLst/>
              </a:prstGeom>
              <a:solidFill>
                <a:srgbClr val="27713A"/>
              </a:solidFill>
            </p:spPr>
            <p:txBody>
              <a:bodyPr lIns="0" tIns="0" rIns="0" bIns="0" rtlCol="0" anchor="t">
                <a:no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25" b="1" i="0" u="none" strike="noStrike" kern="1200" cap="none" spc="0" normalizeH="0" baseline="0" noProof="0">
                  <a:ln>
                    <a:noFill/>
                  </a:ln>
                  <a:solidFill>
                    <a:srgbClr val="9EB6D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  <p:sp>
            <p:nvSpPr>
              <p:cNvPr id="16" name="文本框 14"/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2162" y="214"/>
                <a:ext cx="8507" cy="1110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1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+mn-ea"/>
                  </a:rPr>
                  <a:t>Why? </a:t>
                </a:r>
                <a:r>
                  <a:rPr kumimoji="0" lang="zh-CN" altLang="en-US" sz="2800" b="1" i="0" u="none" strike="noStrike" kern="1200" cap="none" spc="1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+mn-ea"/>
                  </a:rPr>
                  <a:t>为什么辅修数字经济专业</a:t>
                </a:r>
                <a:endPara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endParaRPr>
              </a:p>
            </p:txBody>
          </p:sp>
        </p:grpSp>
      </p:grpSp>
      <p:pic>
        <p:nvPicPr>
          <p:cNvPr id="17" name="图片 16" descr="微信图片_20220323201044"/>
          <p:cNvPicPr/>
          <p:nvPr>
            <p:custDataLst>
              <p:tags r:id="rId11"/>
            </p:custDataLst>
          </p:nvPr>
        </p:nvPicPr>
        <p:blipFill>
          <a:blip r:embed="rId12"/>
          <a:srcRect t="28653" r="69643" b="31182"/>
          <a:stretch>
            <a:fillRect/>
          </a:stretch>
        </p:blipFill>
        <p:spPr>
          <a:xfrm>
            <a:off x="-199390" y="-199971"/>
            <a:ext cx="1572260" cy="1485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88866" y="2068563"/>
            <a:ext cx="7978765" cy="36493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353"/>
          <a:stretch>
            <a:fillRect/>
          </a:stretch>
        </p:blipFill>
        <p:spPr>
          <a:xfrm>
            <a:off x="68580" y="2367052"/>
            <a:ext cx="3087522" cy="2836413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762000" dist="50800" dir="5400000" algn="ctr" rotWithShape="0">
              <a:srgbClr val="000000">
                <a:alpha val="52000"/>
              </a:srgbClr>
            </a:outerShdw>
            <a:reflection endPos="0" dist="50800" dir="5400000" sy="-100000" algn="bl" rotWithShape="0"/>
          </a:effectLst>
        </p:spPr>
      </p:pic>
      <p:grpSp>
        <p:nvGrpSpPr>
          <p:cNvPr id="37" name="组合 15"/>
          <p:cNvGrpSpPr/>
          <p:nvPr/>
        </p:nvGrpSpPr>
        <p:grpSpPr>
          <a:xfrm>
            <a:off x="0" y="6354445"/>
            <a:ext cx="12192000" cy="504190"/>
            <a:chOff x="0" y="10006"/>
            <a:chExt cx="19200" cy="794"/>
          </a:xfrm>
        </p:grpSpPr>
        <p:grpSp>
          <p:nvGrpSpPr>
            <p:cNvPr id="38" name="组合 16"/>
            <p:cNvGrpSpPr/>
            <p:nvPr/>
          </p:nvGrpSpPr>
          <p:grpSpPr>
            <a:xfrm>
              <a:off x="0" y="10006"/>
              <a:ext cx="19200" cy="795"/>
              <a:chOff x="0" y="10249"/>
              <a:chExt cx="19200" cy="552"/>
            </a:xfrm>
            <a:solidFill>
              <a:srgbClr val="276CCB"/>
            </a:solidFill>
          </p:grpSpPr>
          <p:sp>
            <p:nvSpPr>
              <p:cNvPr id="1048616" name="任意多边形: 形状 75"/>
              <p:cNvSpPr/>
              <p:nvPr>
                <p:custDataLst>
                  <p:tags r:id="rId2"/>
                </p:custDataLst>
              </p:nvPr>
            </p:nvSpPr>
            <p:spPr>
              <a:xfrm rot="16200000" flipV="1">
                <a:off x="9324" y="925"/>
                <a:ext cx="552" cy="19200"/>
              </a:xfrm>
              <a:prstGeom prst="rect">
                <a:avLst/>
              </a:prstGeom>
              <a:solidFill>
                <a:srgbClr val="27713A"/>
              </a:solidFill>
            </p:spPr>
            <p:txBody>
              <a:bodyPr wrap="square" lIns="0" tIns="0" rIns="0" bIns="0" rtlCol="0" anchor="t">
                <a:no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25" b="1" i="0" u="none" strike="noStrike" kern="1200" cap="none" spc="0" normalizeH="0" baseline="0" noProof="0">
                  <a:ln>
                    <a:noFill/>
                  </a:ln>
                  <a:solidFill>
                    <a:srgbClr val="9EB6D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  <p:sp>
            <p:nvSpPr>
              <p:cNvPr id="1048617" name="任意多边形: 形状 74"/>
              <p:cNvSpPr/>
              <p:nvPr>
                <p:custDataLst>
                  <p:tags r:id="rId3"/>
                </p:custDataLst>
              </p:nvPr>
            </p:nvSpPr>
            <p:spPr>
              <a:xfrm rot="16200000" flipV="1">
                <a:off x="9423" y="1024"/>
                <a:ext cx="355" cy="19200"/>
              </a:xfrm>
              <a:prstGeom prst="rect">
                <a:avLst/>
              </a:prstGeom>
              <a:solidFill>
                <a:srgbClr val="27713A"/>
              </a:solidFill>
            </p:spPr>
            <p:txBody>
              <a:bodyPr wrap="square" lIns="0" tIns="0" rIns="0" bIns="0" rtlCol="0" anchor="t">
                <a:no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25" b="1" i="0" u="none" strike="noStrike" kern="1200" cap="none" spc="0" normalizeH="0" baseline="0" noProof="0">
                  <a:ln>
                    <a:noFill/>
                  </a:ln>
                  <a:solidFill>
                    <a:srgbClr val="9EB6D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</p:grpSp>
        <p:pic>
          <p:nvPicPr>
            <p:cNvPr id="2097160" name="ppt定制、美化就找爆改ppt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>
              <a:biLevel thresh="25000"/>
            </a:blip>
            <a:stretch>
              <a:fillRect/>
            </a:stretch>
          </p:blipFill>
          <p:spPr>
            <a:xfrm>
              <a:off x="16098" y="10006"/>
              <a:ext cx="2824" cy="770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3285682" y="2484707"/>
            <a:ext cx="8435484" cy="3770064"/>
          </a:xfrm>
          <a:prstGeom prst="rect">
            <a:avLst/>
          </a:prstGeom>
          <a:noFill/>
          <a:effectLst>
            <a:glow rad="127000">
              <a:schemeClr val="accent1">
                <a:alpha val="20000"/>
              </a:schemeClr>
            </a:glow>
            <a:outerShdw blurRad="50800" dist="50800" dir="5400000" algn="ctr" rotWithShape="0">
              <a:srgbClr val="000000">
                <a:alpha val="34000"/>
              </a:srgbClr>
            </a:outerShdw>
            <a:softEdge rad="622300"/>
          </a:effectLst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思源黑体 CN Normal"/>
              </a:rPr>
              <a:t>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思源黑体 CN Normal"/>
              </a:rPr>
              <a:t>技能多元化：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思源黑体 CN Normal"/>
              </a:rPr>
              <a:t>与原有的专业知识相结合，形成独特的竞争优势，能够在复杂多变的市场环境中快速适应并应对挑战。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思源黑体 CN Normal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思源黑体 CN Normal"/>
              </a:rPr>
              <a:t>思维方式的转变：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思源黑体 CN Normal"/>
              </a:rPr>
              <a:t>数字经济专业的学习将使个人更加关注数据、技术和创新，形成数字化思维。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思源黑体 CN Normal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思源黑体 CN Normal"/>
              </a:rPr>
              <a:t>市场敏锐度提高：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思源黑体 CN Normal"/>
              </a:rPr>
              <a:t>数字经济专业的学习将使个人更加关注市场动态和消费者需求。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思源黑体 CN Normal"/>
            </a:endParaRPr>
          </a:p>
        </p:txBody>
      </p:sp>
      <p:sp>
        <p:nvSpPr>
          <p:cNvPr id="5" name="PPT-7-2"/>
          <p:cNvSpPr/>
          <p:nvPr/>
        </p:nvSpPr>
        <p:spPr>
          <a:xfrm>
            <a:off x="3828819" y="1265297"/>
            <a:ext cx="3149952" cy="504826"/>
          </a:xfrm>
          <a:prstGeom prst="roundRect">
            <a:avLst>
              <a:gd name="adj" fmla="val 50000"/>
            </a:avLst>
          </a:prstGeom>
          <a:solidFill>
            <a:srgbClr val="E3E3E3"/>
          </a:solidFill>
          <a:ln w="12700" cap="flat" cmpd="sng" algn="ctr">
            <a:noFill/>
            <a:prstDash val="solid"/>
            <a:miter lim="800000"/>
          </a:ln>
          <a:effectLst>
            <a:outerShdw blurRad="127000" dist="63500" dir="2700000" algn="t" rotWithShape="0">
              <a:schemeClr val="accent2">
                <a:alpha val="10000"/>
              </a:schemeClr>
            </a:outerShdw>
          </a:effectLst>
        </p:spPr>
        <p:txBody>
          <a:bodyPr rtlCol="0" anchor="ctr">
            <a:no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 w="66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提升个人竞争力</a:t>
            </a:r>
            <a:endParaRPr kumimoji="0" lang="zh-CN" altLang="en-US" sz="2400" b="1" i="0" u="none" strike="noStrike" kern="0" cap="none" spc="0" normalizeH="0" baseline="0" noProof="0" dirty="0">
              <a:ln w="6600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</p:txBody>
      </p:sp>
      <p:sp>
        <p:nvSpPr>
          <p:cNvPr id="7" name="PPT-7-4"/>
          <p:cNvSpPr txBox="1"/>
          <p:nvPr/>
        </p:nvSpPr>
        <p:spPr>
          <a:xfrm>
            <a:off x="3097212" y="1073507"/>
            <a:ext cx="1208405" cy="79629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 anchorCtr="0">
            <a:no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altLang="zh-CN" sz="5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n-cs"/>
              </a:rPr>
              <a:t>02</a:t>
            </a: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85682" y="1914877"/>
            <a:ext cx="86002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/>
                <a:ea typeface="思源黑体 CN Normal"/>
              </a:rPr>
              <a:t>在数字经济时代，具备数字化技能的人才将更具有就业市场竞争力。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panose="020B0604020202020204"/>
              <a:ea typeface="思源黑体 CN Normal"/>
            </a:endParaRPr>
          </a:p>
        </p:txBody>
      </p:sp>
      <p:grpSp>
        <p:nvGrpSpPr>
          <p:cNvPr id="2" name="组合 30"/>
          <p:cNvGrpSpPr/>
          <p:nvPr/>
        </p:nvGrpSpPr>
        <p:grpSpPr>
          <a:xfrm>
            <a:off x="0" y="-5080"/>
            <a:ext cx="12192000" cy="1204506"/>
            <a:chOff x="0" y="-2"/>
            <a:chExt cx="19200" cy="1326"/>
          </a:xfrm>
        </p:grpSpPr>
        <p:pic>
          <p:nvPicPr>
            <p:cNvPr id="4" name="ppt定制、美化就找爆改ppt14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5">
              <a:biLevel thresh="25000"/>
            </a:blip>
            <a:stretch>
              <a:fillRect/>
            </a:stretch>
          </p:blipFill>
          <p:spPr>
            <a:xfrm>
              <a:off x="592" y="155"/>
              <a:ext cx="3711" cy="1012"/>
            </a:xfrm>
            <a:prstGeom prst="rect">
              <a:avLst/>
            </a:prstGeom>
          </p:spPr>
        </p:pic>
        <p:sp>
          <p:nvSpPr>
            <p:cNvPr id="9" name="文本框 19"/>
            <p:cNvSpPr txBox="1"/>
            <p:nvPr>
              <p:custDataLst>
                <p:tags r:id="rId7"/>
              </p:custDataLst>
            </p:nvPr>
          </p:nvSpPr>
          <p:spPr>
            <a:xfrm>
              <a:off x="5829" y="207"/>
              <a:ext cx="8476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一、近几年学院的发展成绩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-2"/>
              <a:ext cx="19200" cy="1326"/>
              <a:chOff x="0" y="-2"/>
              <a:chExt cx="19200" cy="1326"/>
            </a:xfrm>
          </p:grpSpPr>
          <p:sp>
            <p:nvSpPr>
              <p:cNvPr id="11" name="矩形 1"/>
              <p:cNvSpPr/>
              <p:nvPr>
                <p:custDataLst>
                  <p:tags r:id="rId8"/>
                </p:custDataLst>
              </p:nvPr>
            </p:nvSpPr>
            <p:spPr>
              <a:xfrm>
                <a:off x="0" y="-2"/>
                <a:ext cx="19200" cy="1169"/>
              </a:xfrm>
              <a:prstGeom prst="rect">
                <a:avLst/>
              </a:prstGeom>
              <a:solidFill>
                <a:srgbClr val="27713A"/>
              </a:solidFill>
            </p:spPr>
            <p:txBody>
              <a:bodyPr lIns="0" tIns="0" rIns="0" bIns="0" rtlCol="0" anchor="t">
                <a:no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25" b="1" i="0" u="none" strike="noStrike" kern="1200" cap="none" spc="0" normalizeH="0" baseline="0" noProof="0">
                  <a:ln>
                    <a:noFill/>
                  </a:ln>
                  <a:solidFill>
                    <a:srgbClr val="9EB6D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  <p:sp>
            <p:nvSpPr>
              <p:cNvPr id="12" name="文本框 14"/>
              <p:cNvSpPr txBox="1"/>
              <p:nvPr>
                <p:custDataLst>
                  <p:tags r:id="rId9"/>
                </p:custDataLst>
              </p:nvPr>
            </p:nvSpPr>
            <p:spPr>
              <a:xfrm>
                <a:off x="2162" y="214"/>
                <a:ext cx="8507" cy="1110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1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+mn-ea"/>
                  </a:rPr>
                  <a:t>Why? </a:t>
                </a:r>
                <a:r>
                  <a:rPr kumimoji="0" lang="zh-CN" altLang="en-US" sz="2800" b="1" i="0" u="none" strike="noStrike" kern="1200" cap="none" spc="1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+mn-ea"/>
                  </a:rPr>
                  <a:t>为什么辅修数字经济专业</a:t>
                </a:r>
                <a:endPara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endParaRPr>
              </a:p>
            </p:txBody>
          </p:sp>
        </p:grpSp>
      </p:grpSp>
      <p:pic>
        <p:nvPicPr>
          <p:cNvPr id="13" name="图片 12" descr="微信图片_20220323201044"/>
          <p:cNvPicPr/>
          <p:nvPr>
            <p:custDataLst>
              <p:tags r:id="rId10"/>
            </p:custDataLst>
          </p:nvPr>
        </p:nvPicPr>
        <p:blipFill>
          <a:blip r:embed="rId11"/>
          <a:srcRect t="28653" r="69643" b="31182"/>
          <a:stretch>
            <a:fillRect/>
          </a:stretch>
        </p:blipFill>
        <p:spPr>
          <a:xfrm>
            <a:off x="-199390" y="-199971"/>
            <a:ext cx="1572260" cy="1485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0"/>
          <p:cNvGrpSpPr/>
          <p:nvPr/>
        </p:nvGrpSpPr>
        <p:grpSpPr>
          <a:xfrm>
            <a:off x="0" y="-5080"/>
            <a:ext cx="12192000" cy="742950"/>
            <a:chOff x="0" y="-2"/>
            <a:chExt cx="19200" cy="1170"/>
          </a:xfrm>
        </p:grpSpPr>
        <p:pic>
          <p:nvPicPr>
            <p:cNvPr id="2097159" name="ppt定制、美化就找爆改ppt14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>
              <a:biLevel thresh="25000"/>
            </a:blip>
            <a:stretch>
              <a:fillRect/>
            </a:stretch>
          </p:blipFill>
          <p:spPr>
            <a:xfrm>
              <a:off x="592" y="155"/>
              <a:ext cx="3711" cy="1012"/>
            </a:xfrm>
            <a:prstGeom prst="rect">
              <a:avLst/>
            </a:prstGeom>
          </p:spPr>
        </p:pic>
        <p:sp>
          <p:nvSpPr>
            <p:cNvPr id="1048613" name="文本框 19"/>
            <p:cNvSpPr txBox="1"/>
            <p:nvPr>
              <p:custDataLst>
                <p:tags r:id="rId3"/>
              </p:custDataLst>
            </p:nvPr>
          </p:nvSpPr>
          <p:spPr>
            <a:xfrm>
              <a:off x="5829" y="207"/>
              <a:ext cx="8476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一、近几年学院的发展成绩</a:t>
              </a:r>
              <a:endParaRPr lang="zh-CN" altLang="en-US" sz="2800" b="1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6" name="组合 13"/>
            <p:cNvGrpSpPr/>
            <p:nvPr/>
          </p:nvGrpSpPr>
          <p:grpSpPr>
            <a:xfrm>
              <a:off x="0" y="-2"/>
              <a:ext cx="19200" cy="1170"/>
              <a:chOff x="0" y="-2"/>
              <a:chExt cx="19200" cy="1170"/>
            </a:xfrm>
          </p:grpSpPr>
          <p:sp>
            <p:nvSpPr>
              <p:cNvPr id="1048614" name="矩形 1"/>
              <p:cNvSpPr/>
              <p:nvPr>
                <p:custDataLst>
                  <p:tags r:id="rId4"/>
                </p:custDataLst>
              </p:nvPr>
            </p:nvSpPr>
            <p:spPr>
              <a:xfrm>
                <a:off x="0" y="-2"/>
                <a:ext cx="19200" cy="1169"/>
              </a:xfrm>
              <a:prstGeom prst="rect">
                <a:avLst/>
              </a:prstGeom>
              <a:solidFill>
                <a:srgbClr val="27713A"/>
              </a:solidFill>
            </p:spPr>
            <p:txBody>
              <a:bodyPr lIns="0" tIns="0" rIns="0" bIns="0" rtlCol="0" anchor="t">
                <a:noAutofit/>
              </a:bodyPr>
              <a:lstStyle/>
              <a:p>
                <a:pPr lvl="0" algn="r">
                  <a:buClrTx/>
                  <a:buSzTx/>
                  <a:buFontTx/>
                </a:pPr>
                <a:endParaRPr lang="zh-CN" altLang="en-US" sz="825" b="1">
                  <a:solidFill>
                    <a:srgbClr val="9EB6D7"/>
                  </a:solidFill>
                  <a:latin typeface="Arial" panose="020B0604020202020204"/>
                  <a:sym typeface="+mn-ea"/>
                </a:endParaRPr>
              </a:p>
            </p:txBody>
          </p:sp>
          <p:sp>
            <p:nvSpPr>
              <p:cNvPr id="1048615" name="文本框 14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108" y="154"/>
                <a:ext cx="8594" cy="1014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pPr marL="0" marR="0" lvl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en-US" altLang="zh-CN" sz="2800" b="1" spc="10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Why? </a:t>
                </a:r>
                <a:r>
                  <a:rPr lang="zh-CN" altLang="en-US" sz="2800" b="1" spc="10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为什么辅修数字经济专业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endParaRPr>
              </a:p>
            </p:txBody>
          </p:sp>
        </p:grpSp>
      </p:grpSp>
      <p:grpSp>
        <p:nvGrpSpPr>
          <p:cNvPr id="37" name="组合 15"/>
          <p:cNvGrpSpPr/>
          <p:nvPr/>
        </p:nvGrpSpPr>
        <p:grpSpPr>
          <a:xfrm>
            <a:off x="0" y="6354445"/>
            <a:ext cx="12192000" cy="504190"/>
            <a:chOff x="0" y="10006"/>
            <a:chExt cx="19200" cy="794"/>
          </a:xfrm>
        </p:grpSpPr>
        <p:grpSp>
          <p:nvGrpSpPr>
            <p:cNvPr id="38" name="组合 16"/>
            <p:cNvGrpSpPr/>
            <p:nvPr/>
          </p:nvGrpSpPr>
          <p:grpSpPr>
            <a:xfrm>
              <a:off x="0" y="10006"/>
              <a:ext cx="19200" cy="795"/>
              <a:chOff x="0" y="10249"/>
              <a:chExt cx="19200" cy="552"/>
            </a:xfrm>
            <a:solidFill>
              <a:srgbClr val="276CCB"/>
            </a:solidFill>
          </p:grpSpPr>
          <p:sp>
            <p:nvSpPr>
              <p:cNvPr id="1048616" name="任意多边形: 形状 75"/>
              <p:cNvSpPr/>
              <p:nvPr>
                <p:custDataLst>
                  <p:tags r:id="rId6"/>
                </p:custDataLst>
              </p:nvPr>
            </p:nvSpPr>
            <p:spPr>
              <a:xfrm rot="16200000" flipV="1">
                <a:off x="9324" y="925"/>
                <a:ext cx="552" cy="19200"/>
              </a:xfrm>
              <a:prstGeom prst="rect">
                <a:avLst/>
              </a:prstGeom>
              <a:solidFill>
                <a:srgbClr val="27713A"/>
              </a:solidFill>
            </p:spPr>
            <p:txBody>
              <a:bodyPr wrap="square" lIns="0" tIns="0" rIns="0" bIns="0" rtlCol="0" anchor="t">
                <a:noAutofit/>
              </a:bodyPr>
              <a:lstStyle/>
              <a:p>
                <a:pPr lvl="0" algn="r">
                  <a:buClrTx/>
                  <a:buSzTx/>
                  <a:buFontTx/>
                </a:pPr>
                <a:endParaRPr lang="zh-CN" altLang="en-US" sz="825" b="1">
                  <a:solidFill>
                    <a:srgbClr val="9EB6D7"/>
                  </a:solidFill>
                  <a:latin typeface="Arial" panose="020B0604020202020204"/>
                  <a:sym typeface="+mn-ea"/>
                </a:endParaRPr>
              </a:p>
            </p:txBody>
          </p:sp>
          <p:sp>
            <p:nvSpPr>
              <p:cNvPr id="1048617" name="任意多边形: 形状 74"/>
              <p:cNvSpPr/>
              <p:nvPr>
                <p:custDataLst>
                  <p:tags r:id="rId7"/>
                </p:custDataLst>
              </p:nvPr>
            </p:nvSpPr>
            <p:spPr>
              <a:xfrm rot="16200000" flipV="1">
                <a:off x="9423" y="1024"/>
                <a:ext cx="355" cy="19200"/>
              </a:xfrm>
              <a:prstGeom prst="rect">
                <a:avLst/>
              </a:prstGeom>
              <a:solidFill>
                <a:srgbClr val="27713A"/>
              </a:solidFill>
            </p:spPr>
            <p:txBody>
              <a:bodyPr wrap="square" lIns="0" tIns="0" rIns="0" bIns="0" rtlCol="0" anchor="t">
                <a:noAutofit/>
              </a:bodyPr>
              <a:lstStyle/>
              <a:p>
                <a:pPr lvl="0" algn="r">
                  <a:buClrTx/>
                  <a:buSzTx/>
                  <a:buFontTx/>
                </a:pPr>
                <a:endParaRPr lang="zh-CN" altLang="en-US" sz="825" b="1">
                  <a:solidFill>
                    <a:srgbClr val="9EB6D7"/>
                  </a:solidFill>
                  <a:latin typeface="Arial" panose="020B0604020202020204"/>
                  <a:sym typeface="+mn-ea"/>
                </a:endParaRPr>
              </a:p>
            </p:txBody>
          </p:sp>
        </p:grpSp>
        <p:pic>
          <p:nvPicPr>
            <p:cNvPr id="2097160" name="ppt定制、美化就找爆改ppt14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">
              <a:biLevel thresh="25000"/>
            </a:blip>
            <a:stretch>
              <a:fillRect/>
            </a:stretch>
          </p:blipFill>
          <p:spPr>
            <a:xfrm>
              <a:off x="16098" y="10006"/>
              <a:ext cx="2824" cy="770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3285682" y="2484707"/>
            <a:ext cx="8837738" cy="3397933"/>
          </a:xfrm>
          <a:prstGeom prst="rect">
            <a:avLst/>
          </a:prstGeom>
          <a:noFill/>
          <a:effectLst>
            <a:glow rad="127000">
              <a:schemeClr val="accent1">
                <a:alpha val="20000"/>
              </a:schemeClr>
            </a:glow>
            <a:outerShdw blurRad="50800" dist="50800" dir="5400000" algn="ctr" rotWithShape="0">
              <a:srgbClr val="000000">
                <a:alpha val="34000"/>
              </a:srgbClr>
            </a:outerShdw>
            <a:softEdge rad="622300"/>
          </a:effectLst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/>
              <a:t>数字经济的崛起：</a:t>
            </a:r>
            <a:r>
              <a:rPr lang="zh-CN" altLang="en-US" sz="2200" dirty="0"/>
              <a:t>数字经济已经成为全球经济发展的重要驱动力，在云计算、大数据、人工智能等技术的推动下，数字经济增长势头强劲。</a:t>
            </a:r>
            <a:endParaRPr lang="en-US" altLang="zh-CN" sz="2200" dirty="0"/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跨学科的需求：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跨学科的能力将使学生更具竞争力，能够更好地适应复杂的经济环境和解决现实问题。</a:t>
            </a:r>
            <a:endParaRPr lang="en-US" altLang="zh-CN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技能的提升：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提升学生的数字化技能，包括数据分析、人工智能应用、区块链技术等。这些技能在当今社会具有极高的市场需求和广泛的应用前景。</a:t>
            </a:r>
            <a:endParaRPr lang="zh-CN" altLang="en-US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PPT-7-2"/>
          <p:cNvSpPr/>
          <p:nvPr/>
        </p:nvSpPr>
        <p:spPr>
          <a:xfrm>
            <a:off x="3828819" y="1154258"/>
            <a:ext cx="3149952" cy="504826"/>
          </a:xfrm>
          <a:prstGeom prst="roundRect">
            <a:avLst>
              <a:gd name="adj" fmla="val 50000"/>
            </a:avLst>
          </a:prstGeom>
          <a:solidFill>
            <a:srgbClr val="E3E3E3"/>
          </a:solidFill>
          <a:ln w="12700" cap="flat" cmpd="sng" algn="ctr">
            <a:noFill/>
            <a:prstDash val="solid"/>
            <a:miter lim="800000"/>
          </a:ln>
          <a:effectLst>
            <a:outerShdw blurRad="127000" dist="63500" dir="2700000" algn="t" rotWithShape="0">
              <a:schemeClr val="accent2">
                <a:alpha val="10000"/>
              </a:schemeClr>
            </a:outerShdw>
          </a:effectLst>
        </p:spPr>
        <p:txBody>
          <a:bodyPr rtlCol="0" anchor="ctr">
            <a:no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lvl="0" algn="ctr">
              <a:defRPr/>
            </a:pPr>
            <a:r>
              <a:rPr lang="zh-CN" altLang="en-US" sz="2400" b="1" kern="0" dirty="0">
                <a:ln w="66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顺应时代发展趋势</a:t>
            </a:r>
            <a:endParaRPr kumimoji="0" lang="zh-CN" altLang="en-US" sz="2400" b="1" i="0" u="none" strike="noStrike" kern="0" normalizeH="0" baseline="0" noProof="0" dirty="0">
              <a:ln w="6600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</p:txBody>
      </p:sp>
      <p:sp>
        <p:nvSpPr>
          <p:cNvPr id="7" name="PPT-7-4"/>
          <p:cNvSpPr txBox="1"/>
          <p:nvPr/>
        </p:nvSpPr>
        <p:spPr>
          <a:xfrm>
            <a:off x="3097212" y="962468"/>
            <a:ext cx="1208405" cy="79629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 anchorCtr="0">
            <a:no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defTabSz="913765">
              <a:buSzPct val="25000"/>
              <a:defRPr/>
            </a:pPr>
            <a:r>
              <a:rPr lang="en-US" altLang="zh-CN" sz="5400" b="1" kern="0" dirty="0">
                <a:solidFill>
                  <a:srgbClr val="00B050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03</a:t>
            </a:r>
            <a:endParaRPr lang="zh-CN" altLang="en-US" sz="5400" b="1" kern="0" dirty="0">
              <a:solidFill>
                <a:srgbClr val="00B050"/>
              </a:solidFill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85682" y="1803838"/>
            <a:ext cx="86002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</a:rPr>
              <a:t>数字经济作为新时代的重要经济形态，已经成为推动全球经济发展的重要力量。</a:t>
            </a:r>
            <a:endParaRPr lang="zh-CN" altLang="en-US" sz="24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数字经济 配图 的图像结果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" y="2152878"/>
            <a:ext cx="3217102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30"/>
          <p:cNvGrpSpPr/>
          <p:nvPr/>
        </p:nvGrpSpPr>
        <p:grpSpPr>
          <a:xfrm>
            <a:off x="0" y="-5080"/>
            <a:ext cx="12192000" cy="1204506"/>
            <a:chOff x="0" y="-2"/>
            <a:chExt cx="19200" cy="1326"/>
          </a:xfrm>
        </p:grpSpPr>
        <p:pic>
          <p:nvPicPr>
            <p:cNvPr id="3" name="ppt定制、美化就找爆改ppt14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">
              <a:biLevel thresh="25000"/>
            </a:blip>
            <a:stretch>
              <a:fillRect/>
            </a:stretch>
          </p:blipFill>
          <p:spPr>
            <a:xfrm>
              <a:off x="592" y="155"/>
              <a:ext cx="3711" cy="1012"/>
            </a:xfrm>
            <a:prstGeom prst="rect">
              <a:avLst/>
            </a:prstGeom>
          </p:spPr>
        </p:pic>
        <p:sp>
          <p:nvSpPr>
            <p:cNvPr id="4" name="文本框 19"/>
            <p:cNvSpPr txBox="1"/>
            <p:nvPr>
              <p:custDataLst>
                <p:tags r:id="rId11"/>
              </p:custDataLst>
            </p:nvPr>
          </p:nvSpPr>
          <p:spPr>
            <a:xfrm>
              <a:off x="5829" y="207"/>
              <a:ext cx="8476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一、近几年学院的发展成绩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0" y="-2"/>
              <a:ext cx="19200" cy="1326"/>
              <a:chOff x="0" y="-2"/>
              <a:chExt cx="19200" cy="1326"/>
            </a:xfrm>
          </p:grpSpPr>
          <p:sp>
            <p:nvSpPr>
              <p:cNvPr id="10" name="矩形 1"/>
              <p:cNvSpPr/>
              <p:nvPr>
                <p:custDataLst>
                  <p:tags r:id="rId12"/>
                </p:custDataLst>
              </p:nvPr>
            </p:nvSpPr>
            <p:spPr>
              <a:xfrm>
                <a:off x="0" y="-2"/>
                <a:ext cx="19200" cy="1169"/>
              </a:xfrm>
              <a:prstGeom prst="rect">
                <a:avLst/>
              </a:prstGeom>
              <a:solidFill>
                <a:srgbClr val="27713A"/>
              </a:solidFill>
            </p:spPr>
            <p:txBody>
              <a:bodyPr lIns="0" tIns="0" rIns="0" bIns="0" rtlCol="0" anchor="t">
                <a:no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25" b="1" i="0" u="none" strike="noStrike" kern="1200" cap="none" spc="0" normalizeH="0" baseline="0" noProof="0">
                  <a:ln>
                    <a:noFill/>
                  </a:ln>
                  <a:solidFill>
                    <a:srgbClr val="9EB6D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  <p:sp>
            <p:nvSpPr>
              <p:cNvPr id="11" name="文本框 14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2162" y="214"/>
                <a:ext cx="8507" cy="1110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1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+mn-ea"/>
                  </a:rPr>
                  <a:t>Why? </a:t>
                </a:r>
                <a:r>
                  <a:rPr kumimoji="0" lang="zh-CN" altLang="en-US" sz="2800" b="1" i="0" u="none" strike="noStrike" kern="1200" cap="none" spc="1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+mn-ea"/>
                  </a:rPr>
                  <a:t>为什么辅修数字经济专业</a:t>
                </a:r>
                <a:endPara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endParaRPr>
              </a:p>
            </p:txBody>
          </p:sp>
        </p:grpSp>
      </p:grpSp>
      <p:pic>
        <p:nvPicPr>
          <p:cNvPr id="12" name="图片 11" descr="微信图片_20220323201044"/>
          <p:cNvPicPr/>
          <p:nvPr>
            <p:custDataLst>
              <p:tags r:id="rId14"/>
            </p:custDataLst>
          </p:nvPr>
        </p:nvPicPr>
        <p:blipFill>
          <a:blip r:embed="rId15"/>
          <a:srcRect t="28653" r="69643" b="31182"/>
          <a:stretch>
            <a:fillRect/>
          </a:stretch>
        </p:blipFill>
        <p:spPr>
          <a:xfrm>
            <a:off x="-199390" y="-199971"/>
            <a:ext cx="1572260" cy="1485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0"/>
          <p:cNvGrpSpPr/>
          <p:nvPr/>
        </p:nvGrpSpPr>
        <p:grpSpPr>
          <a:xfrm>
            <a:off x="0" y="-5080"/>
            <a:ext cx="12192000" cy="742315"/>
            <a:chOff x="0" y="-2"/>
            <a:chExt cx="19200" cy="1169"/>
          </a:xfrm>
        </p:grpSpPr>
        <p:pic>
          <p:nvPicPr>
            <p:cNvPr id="2097159" name="ppt定制、美化就找爆改ppt14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>
              <a:biLevel thresh="25000"/>
            </a:blip>
            <a:stretch>
              <a:fillRect/>
            </a:stretch>
          </p:blipFill>
          <p:spPr>
            <a:xfrm>
              <a:off x="592" y="155"/>
              <a:ext cx="3711" cy="1012"/>
            </a:xfrm>
            <a:prstGeom prst="rect">
              <a:avLst/>
            </a:prstGeom>
          </p:spPr>
        </p:pic>
        <p:sp>
          <p:nvSpPr>
            <p:cNvPr id="1048613" name="文本框 19"/>
            <p:cNvSpPr txBox="1"/>
            <p:nvPr>
              <p:custDataLst>
                <p:tags r:id="rId3"/>
              </p:custDataLst>
            </p:nvPr>
          </p:nvSpPr>
          <p:spPr>
            <a:xfrm>
              <a:off x="5829" y="207"/>
              <a:ext cx="8476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一、近几年学院的发展成绩</a:t>
              </a:r>
              <a:endParaRPr lang="zh-CN" altLang="en-US" sz="2800" b="1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8614" name="矩形 1"/>
            <p:cNvSpPr/>
            <p:nvPr>
              <p:custDataLst>
                <p:tags r:id="rId4"/>
              </p:custDataLst>
            </p:nvPr>
          </p:nvSpPr>
          <p:spPr>
            <a:xfrm>
              <a:off x="0" y="-2"/>
              <a:ext cx="19200" cy="1169"/>
            </a:xfrm>
            <a:prstGeom prst="rect">
              <a:avLst/>
            </a:prstGeom>
            <a:solidFill>
              <a:srgbClr val="27713A"/>
            </a:solidFill>
          </p:spPr>
          <p:txBody>
            <a:bodyPr lIns="0" tIns="0" rIns="0" bIns="0" rtlCol="0" anchor="t">
              <a:noAutofit/>
            </a:bodyPr>
            <a:lstStyle/>
            <a:p>
              <a:pPr lvl="0" algn="r">
                <a:buClrTx/>
                <a:buSzTx/>
                <a:buFontTx/>
              </a:pPr>
              <a:endParaRPr lang="zh-CN" altLang="en-US" sz="825" b="1">
                <a:solidFill>
                  <a:srgbClr val="9EB6D7"/>
                </a:solidFill>
                <a:latin typeface="Arial" panose="020B0604020202020204"/>
                <a:sym typeface="+mn-ea"/>
              </a:endParaRPr>
            </a:p>
          </p:txBody>
        </p:sp>
      </p:grpSp>
      <p:grpSp>
        <p:nvGrpSpPr>
          <p:cNvPr id="37" name="组合 15"/>
          <p:cNvGrpSpPr/>
          <p:nvPr/>
        </p:nvGrpSpPr>
        <p:grpSpPr>
          <a:xfrm>
            <a:off x="0" y="6354445"/>
            <a:ext cx="12192000" cy="504190"/>
            <a:chOff x="0" y="10006"/>
            <a:chExt cx="19200" cy="794"/>
          </a:xfrm>
        </p:grpSpPr>
        <p:grpSp>
          <p:nvGrpSpPr>
            <p:cNvPr id="38" name="组合 16"/>
            <p:cNvGrpSpPr/>
            <p:nvPr/>
          </p:nvGrpSpPr>
          <p:grpSpPr>
            <a:xfrm>
              <a:off x="0" y="10006"/>
              <a:ext cx="19200" cy="795"/>
              <a:chOff x="0" y="10249"/>
              <a:chExt cx="19200" cy="552"/>
            </a:xfrm>
            <a:solidFill>
              <a:srgbClr val="276CCB"/>
            </a:solidFill>
          </p:grpSpPr>
          <p:sp>
            <p:nvSpPr>
              <p:cNvPr id="1048616" name="任意多边形: 形状 75"/>
              <p:cNvSpPr/>
              <p:nvPr>
                <p:custDataLst>
                  <p:tags r:id="rId5"/>
                </p:custDataLst>
              </p:nvPr>
            </p:nvSpPr>
            <p:spPr>
              <a:xfrm rot="16200000" flipV="1">
                <a:off x="9324" y="925"/>
                <a:ext cx="552" cy="19200"/>
              </a:xfrm>
              <a:prstGeom prst="rect">
                <a:avLst/>
              </a:prstGeom>
              <a:solidFill>
                <a:srgbClr val="27713A"/>
              </a:solidFill>
            </p:spPr>
            <p:txBody>
              <a:bodyPr wrap="square" lIns="0" tIns="0" rIns="0" bIns="0" rtlCol="0" anchor="t">
                <a:noAutofit/>
              </a:bodyPr>
              <a:lstStyle/>
              <a:p>
                <a:pPr lvl="0" algn="r">
                  <a:buClrTx/>
                  <a:buSzTx/>
                  <a:buFontTx/>
                </a:pPr>
                <a:endParaRPr lang="zh-CN" altLang="en-US" sz="825" b="1">
                  <a:solidFill>
                    <a:srgbClr val="9EB6D7"/>
                  </a:solidFill>
                  <a:latin typeface="Arial" panose="020B0604020202020204"/>
                  <a:sym typeface="+mn-ea"/>
                </a:endParaRPr>
              </a:p>
            </p:txBody>
          </p:sp>
          <p:sp>
            <p:nvSpPr>
              <p:cNvPr id="1048617" name="任意多边形: 形状 74"/>
              <p:cNvSpPr/>
              <p:nvPr>
                <p:custDataLst>
                  <p:tags r:id="rId6"/>
                </p:custDataLst>
              </p:nvPr>
            </p:nvSpPr>
            <p:spPr>
              <a:xfrm rot="16200000" flipV="1">
                <a:off x="9423" y="1024"/>
                <a:ext cx="355" cy="19200"/>
              </a:xfrm>
              <a:prstGeom prst="rect">
                <a:avLst/>
              </a:prstGeom>
              <a:solidFill>
                <a:srgbClr val="27713A"/>
              </a:solidFill>
            </p:spPr>
            <p:txBody>
              <a:bodyPr wrap="square" lIns="0" tIns="0" rIns="0" bIns="0" rtlCol="0" anchor="t">
                <a:noAutofit/>
              </a:bodyPr>
              <a:lstStyle/>
              <a:p>
                <a:pPr lvl="0" algn="r">
                  <a:buClrTx/>
                  <a:buSzTx/>
                  <a:buFontTx/>
                </a:pPr>
                <a:endParaRPr lang="zh-CN" altLang="en-US" sz="825" b="1">
                  <a:solidFill>
                    <a:srgbClr val="9EB6D7"/>
                  </a:solidFill>
                  <a:latin typeface="Arial" panose="020B0604020202020204"/>
                  <a:sym typeface="+mn-ea"/>
                </a:endParaRPr>
              </a:p>
            </p:txBody>
          </p:sp>
        </p:grpSp>
        <p:pic>
          <p:nvPicPr>
            <p:cNvPr id="2097160" name="ppt定制、美化就找爆改ppt14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">
              <a:biLevel thresh="25000"/>
            </a:blip>
            <a:stretch>
              <a:fillRect/>
            </a:stretch>
          </p:blipFill>
          <p:spPr>
            <a:xfrm>
              <a:off x="16098" y="10006"/>
              <a:ext cx="2824" cy="770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3285682" y="2484707"/>
            <a:ext cx="8435484" cy="3853862"/>
          </a:xfrm>
          <a:prstGeom prst="rect">
            <a:avLst/>
          </a:prstGeom>
          <a:noFill/>
          <a:effectLst>
            <a:glow rad="127000">
              <a:schemeClr val="accent1">
                <a:alpha val="20000"/>
              </a:schemeClr>
            </a:glow>
            <a:outerShdw blurRad="50800" dist="50800" dir="5400000" algn="ctr" rotWithShape="0">
              <a:srgbClr val="000000">
                <a:alpha val="34000"/>
              </a:srgbClr>
            </a:outerShdw>
            <a:softEdge rad="622300"/>
          </a:effectLst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ea typeface="思源黑体 CN Normal"/>
              </a:rPr>
              <a:t>就业领域广泛：</a:t>
            </a:r>
            <a:r>
              <a:rPr lang="zh-CN" altLang="en-US" sz="2200" dirty="0">
                <a:ea typeface="思源黑体 CN Normal"/>
              </a:rPr>
              <a:t>数字经济专业涵盖数据分析、平台运营、电子商务、物联网、人工智能等多个领域，为学生提供了广泛的就业选择。</a:t>
            </a:r>
            <a:r>
              <a:rPr lang="zh-CN" altLang="en-US" sz="2400" b="1" dirty="0">
                <a:latin typeface="微软雅黑" panose="020B0503020204020204" pitchFamily="34" charset="-122"/>
                <a:ea typeface="思源黑体 CN Normal"/>
              </a:rPr>
              <a:t>技能与职位匹配度高：</a:t>
            </a:r>
            <a:r>
              <a:rPr lang="zh-CN" altLang="en-US" sz="2200" dirty="0">
                <a:latin typeface="微软雅黑" panose="020B0503020204020204" pitchFamily="34" charset="-122"/>
                <a:ea typeface="思源黑体 CN Normal"/>
              </a:rPr>
              <a:t>辅修数字经济专业的学生将学习</a:t>
            </a:r>
            <a:r>
              <a:rPr lang="en-US" altLang="zh-CN" sz="2200" dirty="0">
                <a:latin typeface="微软雅黑" panose="020B0503020204020204" pitchFamily="34" charset="-122"/>
                <a:ea typeface="思源黑体 CN Normal"/>
              </a:rPr>
              <a:t>Python</a:t>
            </a:r>
            <a:r>
              <a:rPr lang="zh-CN" altLang="en-US" sz="2200" dirty="0">
                <a:latin typeface="微软雅黑" panose="020B0503020204020204" pitchFamily="34" charset="-122"/>
                <a:ea typeface="思源黑体 CN Normal"/>
              </a:rPr>
              <a:t>程序设计、区块链原理及应用、人工智能等核心技能，这些技能与当前市场需求高度匹配。</a:t>
            </a:r>
            <a:endParaRPr lang="en-US" altLang="zh-CN" sz="2200" dirty="0">
              <a:latin typeface="微软雅黑" panose="020B0503020204020204" pitchFamily="34" charset="-122"/>
              <a:ea typeface="思源黑体 CN Normal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思源黑体 CN Normal"/>
              </a:rPr>
              <a:t>薪资水平较高：</a:t>
            </a:r>
            <a:r>
              <a:rPr lang="zh-CN" altLang="en-US" sz="2200" dirty="0">
                <a:latin typeface="微软雅黑" panose="020B0503020204020204" pitchFamily="34" charset="-122"/>
                <a:ea typeface="思源黑体 CN Normal"/>
              </a:rPr>
              <a:t>数字经济专业毕业生在就业市场上具有较高的竞争力，薪资水平普遍较高。</a:t>
            </a:r>
            <a:endParaRPr lang="zh-CN" altLang="en-US" sz="2200" dirty="0">
              <a:latin typeface="微软雅黑" panose="020B0503020204020204" pitchFamily="34" charset="-122"/>
              <a:ea typeface="思源黑体 CN Normal"/>
            </a:endParaRPr>
          </a:p>
        </p:txBody>
      </p:sp>
      <p:sp>
        <p:nvSpPr>
          <p:cNvPr id="5" name="PPT-7-2"/>
          <p:cNvSpPr/>
          <p:nvPr/>
        </p:nvSpPr>
        <p:spPr>
          <a:xfrm>
            <a:off x="3828819" y="1082412"/>
            <a:ext cx="3149952" cy="504826"/>
          </a:xfrm>
          <a:prstGeom prst="roundRect">
            <a:avLst>
              <a:gd name="adj" fmla="val 50000"/>
            </a:avLst>
          </a:prstGeom>
          <a:solidFill>
            <a:srgbClr val="E3E3E3"/>
          </a:solidFill>
          <a:ln w="12700" cap="flat" cmpd="sng" algn="ctr">
            <a:noFill/>
            <a:prstDash val="solid"/>
            <a:miter lim="800000"/>
          </a:ln>
          <a:effectLst>
            <a:outerShdw blurRad="127000" dist="63500" dir="2700000" algn="t" rotWithShape="0">
              <a:schemeClr val="accent2">
                <a:alpha val="10000"/>
              </a:schemeClr>
            </a:outerShdw>
          </a:effectLst>
        </p:spPr>
        <p:txBody>
          <a:bodyPr rtlCol="0" anchor="ctr">
            <a:no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lvl="0" algn="ctr">
              <a:defRPr/>
            </a:pPr>
            <a:r>
              <a:rPr kumimoji="0" lang="zh-CN" altLang="en-US" sz="2400" b="1" i="0" u="none" strike="noStrike" kern="0" normalizeH="0" baseline="0" noProof="0" dirty="0">
                <a:ln w="66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拓宽就业渠道</a:t>
            </a:r>
            <a:endParaRPr kumimoji="0" lang="zh-CN" altLang="en-US" sz="2400" b="1" i="0" u="none" strike="noStrike" kern="0" normalizeH="0" baseline="0" noProof="0" dirty="0">
              <a:ln w="6600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</p:txBody>
      </p:sp>
      <p:sp>
        <p:nvSpPr>
          <p:cNvPr id="7" name="PPT-7-4"/>
          <p:cNvSpPr txBox="1"/>
          <p:nvPr/>
        </p:nvSpPr>
        <p:spPr>
          <a:xfrm>
            <a:off x="3097212" y="890622"/>
            <a:ext cx="1208405" cy="79629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 anchorCtr="0">
            <a:no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defTabSz="913765">
              <a:buSzPct val="25000"/>
              <a:defRPr/>
            </a:pPr>
            <a:r>
              <a:rPr lang="en-US" altLang="zh-CN" sz="5400" b="1" kern="0" dirty="0">
                <a:solidFill>
                  <a:srgbClr val="00B050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04</a:t>
            </a:r>
            <a:endParaRPr lang="zh-CN" altLang="en-US" sz="5400" b="1" kern="0" dirty="0">
              <a:solidFill>
                <a:srgbClr val="00B050"/>
              </a:solidFill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85682" y="1731992"/>
            <a:ext cx="86002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</a:rPr>
              <a:t>随着国家加快数字经济发展和产业数字化转型，数字经济领域对人才的需求持续增长。</a:t>
            </a:r>
            <a:endParaRPr lang="zh-CN" altLang="en-US" sz="2400" b="1" dirty="0">
              <a:solidFill>
                <a:srgbClr val="00B050"/>
              </a:solidFill>
            </a:endParaRPr>
          </a:p>
        </p:txBody>
      </p:sp>
      <p:pic>
        <p:nvPicPr>
          <p:cNvPr id="2052" name="Picture 4" descr="新闻资讯-融象数科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10"/>
          <a:stretch>
            <a:fillRect/>
          </a:stretch>
        </p:blipFill>
        <p:spPr bwMode="auto">
          <a:xfrm>
            <a:off x="68580" y="2484707"/>
            <a:ext cx="3048000" cy="264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30"/>
          <p:cNvGrpSpPr/>
          <p:nvPr/>
        </p:nvGrpSpPr>
        <p:grpSpPr>
          <a:xfrm>
            <a:off x="0" y="-5080"/>
            <a:ext cx="12192000" cy="1204506"/>
            <a:chOff x="0" y="-2"/>
            <a:chExt cx="19200" cy="1326"/>
          </a:xfrm>
        </p:grpSpPr>
        <p:pic>
          <p:nvPicPr>
            <p:cNvPr id="3" name="ppt定制、美化就找爆改ppt14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">
              <a:biLevel thresh="25000"/>
            </a:blip>
            <a:stretch>
              <a:fillRect/>
            </a:stretch>
          </p:blipFill>
          <p:spPr>
            <a:xfrm>
              <a:off x="592" y="155"/>
              <a:ext cx="3711" cy="1012"/>
            </a:xfrm>
            <a:prstGeom prst="rect">
              <a:avLst/>
            </a:prstGeom>
          </p:spPr>
        </p:pic>
        <p:sp>
          <p:nvSpPr>
            <p:cNvPr id="4" name="文本框 19"/>
            <p:cNvSpPr txBox="1"/>
            <p:nvPr>
              <p:custDataLst>
                <p:tags r:id="rId10"/>
              </p:custDataLst>
            </p:nvPr>
          </p:nvSpPr>
          <p:spPr>
            <a:xfrm>
              <a:off x="5829" y="207"/>
              <a:ext cx="8476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一、近几年学院的发展成绩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0" y="-2"/>
              <a:ext cx="19200" cy="1326"/>
              <a:chOff x="0" y="-2"/>
              <a:chExt cx="19200" cy="1326"/>
            </a:xfrm>
          </p:grpSpPr>
          <p:sp>
            <p:nvSpPr>
              <p:cNvPr id="10" name="矩形 1"/>
              <p:cNvSpPr/>
              <p:nvPr>
                <p:custDataLst>
                  <p:tags r:id="rId11"/>
                </p:custDataLst>
              </p:nvPr>
            </p:nvSpPr>
            <p:spPr>
              <a:xfrm>
                <a:off x="0" y="-2"/>
                <a:ext cx="19200" cy="1169"/>
              </a:xfrm>
              <a:prstGeom prst="rect">
                <a:avLst/>
              </a:prstGeom>
              <a:solidFill>
                <a:srgbClr val="27713A"/>
              </a:solidFill>
            </p:spPr>
            <p:txBody>
              <a:bodyPr lIns="0" tIns="0" rIns="0" bIns="0" rtlCol="0" anchor="t">
                <a:no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25" b="1" i="0" u="none" strike="noStrike" kern="1200" cap="none" spc="0" normalizeH="0" baseline="0" noProof="0">
                  <a:ln>
                    <a:noFill/>
                  </a:ln>
                  <a:solidFill>
                    <a:srgbClr val="9EB6D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  <p:sp>
            <p:nvSpPr>
              <p:cNvPr id="11" name="文本框 14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2162" y="214"/>
                <a:ext cx="8507" cy="1110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1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+mn-ea"/>
                  </a:rPr>
                  <a:t>Why? </a:t>
                </a:r>
                <a:r>
                  <a:rPr kumimoji="0" lang="zh-CN" altLang="en-US" sz="2800" b="1" i="0" u="none" strike="noStrike" kern="1200" cap="none" spc="1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+mn-ea"/>
                  </a:rPr>
                  <a:t>为什么辅修数字经济专业</a:t>
                </a:r>
                <a:endPara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endParaRPr>
              </a:p>
            </p:txBody>
          </p:sp>
        </p:grpSp>
      </p:grpSp>
      <p:pic>
        <p:nvPicPr>
          <p:cNvPr id="12" name="图片 11" descr="微信图片_20220323201044"/>
          <p:cNvPicPr/>
          <p:nvPr>
            <p:custDataLst>
              <p:tags r:id="rId13"/>
            </p:custDataLst>
          </p:nvPr>
        </p:nvPicPr>
        <p:blipFill>
          <a:blip r:embed="rId14"/>
          <a:srcRect t="28653" r="69643" b="31182"/>
          <a:stretch>
            <a:fillRect/>
          </a:stretch>
        </p:blipFill>
        <p:spPr>
          <a:xfrm>
            <a:off x="-199390" y="-199971"/>
            <a:ext cx="1572260" cy="1485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0" name="直接连接符 8"/>
          <p:cNvCxnSpPr/>
          <p:nvPr/>
        </p:nvCxnSpPr>
        <p:spPr>
          <a:xfrm>
            <a:off x="4586323" y="1095015"/>
            <a:ext cx="0" cy="849154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1048596" name="文本框 26"/>
          <p:cNvSpPr txBox="1"/>
          <p:nvPr/>
        </p:nvSpPr>
        <p:spPr>
          <a:xfrm>
            <a:off x="3435467" y="1172705"/>
            <a:ext cx="993180" cy="706755"/>
          </a:xfrm>
          <a:prstGeom prst="rect">
            <a:avLst/>
          </a:prstGeom>
          <a:solidFill>
            <a:srgbClr val="417C4B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000" b="0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01</a:t>
            </a:r>
            <a:endParaRPr kumimoji="0" lang="en-US" altLang="zh-CN" sz="4000" b="0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</a:endParaRPr>
          </a:p>
        </p:txBody>
      </p:sp>
      <p:grpSp>
        <p:nvGrpSpPr>
          <p:cNvPr id="30" name="组合 11"/>
          <p:cNvGrpSpPr/>
          <p:nvPr/>
        </p:nvGrpSpPr>
        <p:grpSpPr>
          <a:xfrm>
            <a:off x="29210" y="-60960"/>
            <a:ext cx="2335530" cy="6906895"/>
            <a:chOff x="695293" y="-25074"/>
            <a:chExt cx="2822801" cy="6907157"/>
          </a:xfrm>
          <a:solidFill>
            <a:srgbClr val="27713A"/>
          </a:solidFill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1048597" name="平行四边形 29"/>
            <p:cNvSpPr/>
            <p:nvPr/>
          </p:nvSpPr>
          <p:spPr>
            <a:xfrm>
              <a:off x="695293" y="-13030"/>
              <a:ext cx="2822801" cy="6883071"/>
            </a:xfrm>
            <a:prstGeom prst="parallelogram">
              <a:avLst>
                <a:gd name="adj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pic>
          <p:nvPicPr>
            <p:cNvPr id="2097154" name="图片 30"/>
            <p:cNvPicPr>
              <a:picLocks noChangeAspect="1"/>
            </p:cNvPicPr>
            <p:nvPr/>
          </p:nvPicPr>
          <p:blipFill rotWithShape="1">
            <a:blip r:embed="rId1" cstate="screen">
              <a:alphaModFix amt="7000"/>
            </a:blip>
            <a:srcRect t="-717"/>
            <a:stretch>
              <a:fillRect/>
            </a:stretch>
          </p:blipFill>
          <p:spPr>
            <a:xfrm>
              <a:off x="729247" y="-25074"/>
              <a:ext cx="2788847" cy="6907157"/>
            </a:xfrm>
            <a:prstGeom prst="rect">
              <a:avLst/>
            </a:prstGeom>
            <a:grpFill/>
          </p:spPr>
        </p:pic>
      </p:grpSp>
      <p:cxnSp>
        <p:nvCxnSpPr>
          <p:cNvPr id="3145731" name="直接连接符 14"/>
          <p:cNvCxnSpPr/>
          <p:nvPr/>
        </p:nvCxnSpPr>
        <p:spPr>
          <a:xfrm>
            <a:off x="4586323" y="2924320"/>
            <a:ext cx="0" cy="849154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145732" name="直接连接符 18"/>
          <p:cNvCxnSpPr/>
          <p:nvPr/>
        </p:nvCxnSpPr>
        <p:spPr>
          <a:xfrm>
            <a:off x="4586353" y="4816115"/>
            <a:ext cx="0" cy="849154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1048598" name="文本框 26"/>
          <p:cNvSpPr txBox="1"/>
          <p:nvPr>
            <p:custDataLst>
              <p:tags r:id="rId2"/>
            </p:custDataLst>
          </p:nvPr>
        </p:nvSpPr>
        <p:spPr>
          <a:xfrm>
            <a:off x="3430387" y="2962135"/>
            <a:ext cx="993180" cy="706755"/>
          </a:xfrm>
          <a:prstGeom prst="rect">
            <a:avLst/>
          </a:prstGeom>
          <a:solidFill>
            <a:srgbClr val="417C4B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000" b="0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02</a:t>
            </a:r>
            <a:endParaRPr kumimoji="0" lang="en-US" altLang="zh-CN" sz="4000" b="0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</a:endParaRPr>
          </a:p>
        </p:txBody>
      </p:sp>
      <p:sp>
        <p:nvSpPr>
          <p:cNvPr id="1048599" name="文本框 26"/>
          <p:cNvSpPr txBox="1"/>
          <p:nvPr>
            <p:custDataLst>
              <p:tags r:id="rId3"/>
            </p:custDataLst>
          </p:nvPr>
        </p:nvSpPr>
        <p:spPr>
          <a:xfrm>
            <a:off x="3449437" y="4834750"/>
            <a:ext cx="993180" cy="706755"/>
          </a:xfrm>
          <a:prstGeom prst="rect">
            <a:avLst/>
          </a:prstGeom>
          <a:solidFill>
            <a:srgbClr val="417C4B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000" b="0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03</a:t>
            </a:r>
            <a:endParaRPr kumimoji="0" lang="en-US" altLang="zh-CN" sz="4000" b="0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</a:endParaRPr>
          </a:p>
        </p:txBody>
      </p:sp>
      <p:sp>
        <p:nvSpPr>
          <p:cNvPr id="1048600" name="平行四边形 1"/>
          <p:cNvSpPr/>
          <p:nvPr/>
        </p:nvSpPr>
        <p:spPr>
          <a:xfrm>
            <a:off x="4786630" y="1235075"/>
            <a:ext cx="6055360" cy="690880"/>
          </a:xfrm>
          <a:prstGeom prst="parallelogram">
            <a:avLst/>
          </a:prstGeom>
        </p:spPr>
        <p:txBody>
          <a:bodyPr wrap="square" lIns="121758" tIns="60879" rIns="121758" bIns="60879">
            <a:spAutoFit/>
          </a:bodyPr>
          <a:lstStyle/>
          <a:p>
            <a:pPr defTabSz="1243330"/>
            <a:endParaRPr lang="zh-CN" altLang="en-US" sz="43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01" name="平行四边形 6"/>
          <p:cNvSpPr/>
          <p:nvPr/>
        </p:nvSpPr>
        <p:spPr>
          <a:xfrm>
            <a:off x="4744085" y="1143635"/>
            <a:ext cx="6147435" cy="649605"/>
          </a:xfrm>
          <a:prstGeom prst="parallelogram">
            <a:avLst/>
          </a:prstGeom>
          <a:solidFill>
            <a:srgbClr val="417C4B"/>
          </a:solidFill>
        </p:spPr>
        <p:txBody>
          <a:bodyPr wrap="square" lIns="121758" tIns="60879" rIns="121758" bIns="60879">
            <a:noAutofit/>
          </a:bodyPr>
          <a:lstStyle/>
          <a:p>
            <a:pPr defTabSz="1243330"/>
            <a:endParaRPr lang="zh-CN" altLang="en-US" sz="43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02" name="文本框 3"/>
          <p:cNvSpPr txBox="1"/>
          <p:nvPr/>
        </p:nvSpPr>
        <p:spPr>
          <a:xfrm>
            <a:off x="4968875" y="1235075"/>
            <a:ext cx="5748020" cy="46166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 b="1" spc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数字经济专业产生背景</a:t>
            </a:r>
            <a:endParaRPr lang="zh-CN" altLang="en-US" sz="2400" b="1" spc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03" name="平行四边形 12"/>
          <p:cNvSpPr/>
          <p:nvPr>
            <p:custDataLst>
              <p:tags r:id="rId4"/>
            </p:custDataLst>
          </p:nvPr>
        </p:nvSpPr>
        <p:spPr>
          <a:xfrm>
            <a:off x="4744085" y="2965450"/>
            <a:ext cx="6229985" cy="649605"/>
          </a:xfrm>
          <a:prstGeom prst="parallelogram">
            <a:avLst/>
          </a:prstGeom>
          <a:solidFill>
            <a:srgbClr val="417C4B"/>
          </a:solidFill>
        </p:spPr>
        <p:txBody>
          <a:bodyPr wrap="square" lIns="121758" tIns="60879" rIns="121758" bIns="60879">
            <a:noAutofit/>
          </a:bodyPr>
          <a:lstStyle/>
          <a:p>
            <a:pPr defTabSz="1243330"/>
            <a:endParaRPr lang="zh-CN" altLang="en-US" sz="43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04" name="平行四边形 15"/>
          <p:cNvSpPr/>
          <p:nvPr>
            <p:custDataLst>
              <p:tags r:id="rId5"/>
            </p:custDataLst>
          </p:nvPr>
        </p:nvSpPr>
        <p:spPr>
          <a:xfrm>
            <a:off x="4744085" y="4787265"/>
            <a:ext cx="6139815" cy="649605"/>
          </a:xfrm>
          <a:prstGeom prst="parallelogram">
            <a:avLst/>
          </a:prstGeom>
          <a:solidFill>
            <a:srgbClr val="417C4B"/>
          </a:solidFill>
        </p:spPr>
        <p:txBody>
          <a:bodyPr wrap="square" lIns="121758" tIns="60879" rIns="121758" bIns="60879">
            <a:noAutofit/>
          </a:bodyPr>
          <a:lstStyle/>
          <a:p>
            <a:pPr defTabSz="1243330"/>
            <a:endParaRPr lang="zh-CN" altLang="en-US" sz="43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05" name="文本框 99"/>
          <p:cNvSpPr txBox="1"/>
          <p:nvPr/>
        </p:nvSpPr>
        <p:spPr>
          <a:xfrm>
            <a:off x="4968875" y="3060065"/>
            <a:ext cx="5873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kern="1200" cap="none" spc="10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为何选择数字经济作为辅修专业</a:t>
            </a:r>
            <a:endParaRPr kumimoji="0" lang="zh-CN" sz="2400" b="1" i="0" u="none" strike="noStrike" kern="1200" cap="none" spc="10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8606" name="文本框 104"/>
          <p:cNvSpPr txBox="1"/>
          <p:nvPr/>
        </p:nvSpPr>
        <p:spPr>
          <a:xfrm>
            <a:off x="4968875" y="4885055"/>
            <a:ext cx="57480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kern="1200" cap="none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课程体系与专业优势</a:t>
            </a:r>
            <a:endParaRPr kumimoji="0" lang="zh-CN" sz="2400" b="1" i="0" u="none" strike="noStrike" kern="1200" cap="none" spc="1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8607" name="文本框 21"/>
          <p:cNvSpPr txBox="1"/>
          <p:nvPr/>
        </p:nvSpPr>
        <p:spPr>
          <a:xfrm>
            <a:off x="581549" y="1337310"/>
            <a:ext cx="1403461" cy="41001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10000"/>
              </a:lnSpc>
            </a:pPr>
            <a:r>
              <a:rPr lang="zh-CN" altLang="en-US" sz="7200" b="1" dirty="0">
                <a:solidFill>
                  <a:schemeClr val="bg1"/>
                </a:solidFill>
                <a:latin typeface="华文新魏" panose="02010800040101010101" charset="-122"/>
                <a:ea typeface="华文新魏" panose="02010800040101010101" charset="-122"/>
              </a:rPr>
              <a:t>目录</a:t>
            </a:r>
            <a:endParaRPr lang="zh-CN" altLang="en-US" sz="7200" b="1" dirty="0">
              <a:solidFill>
                <a:schemeClr val="bg1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546DC-DD2D-A940-A706-F6627B10989A}" type="slidenum">
              <a:rPr kumimoji="1" lang="zh-CN" altLang="en-US" smtClean="0"/>
            </a:fld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0"/>
          <p:cNvGrpSpPr/>
          <p:nvPr/>
        </p:nvGrpSpPr>
        <p:grpSpPr>
          <a:xfrm>
            <a:off x="0" y="-5080"/>
            <a:ext cx="12192000" cy="1141095"/>
            <a:chOff x="0" y="-2"/>
            <a:chExt cx="19200" cy="1169"/>
          </a:xfrm>
        </p:grpSpPr>
        <p:pic>
          <p:nvPicPr>
            <p:cNvPr id="2097159" name="ppt定制、美化就找爆改ppt14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>
              <a:biLevel thresh="25000"/>
            </a:blip>
            <a:stretch>
              <a:fillRect/>
            </a:stretch>
          </p:blipFill>
          <p:spPr>
            <a:xfrm>
              <a:off x="592" y="155"/>
              <a:ext cx="3711" cy="1012"/>
            </a:xfrm>
            <a:prstGeom prst="rect">
              <a:avLst/>
            </a:prstGeom>
          </p:spPr>
        </p:pic>
        <p:sp>
          <p:nvSpPr>
            <p:cNvPr id="1048613" name="文本框 19"/>
            <p:cNvSpPr txBox="1"/>
            <p:nvPr>
              <p:custDataLst>
                <p:tags r:id="rId3"/>
              </p:custDataLst>
            </p:nvPr>
          </p:nvSpPr>
          <p:spPr>
            <a:xfrm>
              <a:off x="5829" y="207"/>
              <a:ext cx="8476" cy="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一、近几年学院的发展成绩</a:t>
              </a:r>
              <a:endParaRPr lang="zh-CN" altLang="en-US" sz="2800" b="1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8614" name="矩形 1"/>
            <p:cNvSpPr/>
            <p:nvPr>
              <p:custDataLst>
                <p:tags r:id="rId4"/>
              </p:custDataLst>
            </p:nvPr>
          </p:nvSpPr>
          <p:spPr>
            <a:xfrm>
              <a:off x="0" y="-2"/>
              <a:ext cx="19200" cy="1169"/>
            </a:xfrm>
            <a:prstGeom prst="rect">
              <a:avLst/>
            </a:prstGeom>
            <a:solidFill>
              <a:srgbClr val="27713A"/>
            </a:solidFill>
          </p:spPr>
          <p:txBody>
            <a:bodyPr lIns="0" tIns="0" rIns="0" bIns="0" rtlCol="0" anchor="t">
              <a:noAutofit/>
            </a:bodyPr>
            <a:lstStyle/>
            <a:p>
              <a:pPr lvl="0" algn="r">
                <a:buClrTx/>
                <a:buSzTx/>
                <a:buFontTx/>
              </a:pPr>
              <a:endParaRPr lang="zh-CN" altLang="en-US" sz="825" b="1">
                <a:solidFill>
                  <a:srgbClr val="9EB6D7"/>
                </a:solidFill>
                <a:latin typeface="Arial" panose="020B0604020202020204"/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449705" y="249555"/>
            <a:ext cx="7920990" cy="6654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+mn-ea"/>
                <a:cs typeface="+mn-ea"/>
              </a:rPr>
              <a:t>课程体系与专业优势</a:t>
            </a:r>
            <a:endParaRPr lang="zh-CN" altLang="en-US" sz="28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pic>
        <p:nvPicPr>
          <p:cNvPr id="15" name="图片 14" descr="微信图片_20220323201044"/>
          <p:cNvPicPr/>
          <p:nvPr>
            <p:custDataLst>
              <p:tags r:id="rId5"/>
            </p:custDataLst>
          </p:nvPr>
        </p:nvPicPr>
        <p:blipFill>
          <a:blip r:embed="rId6"/>
          <a:srcRect t="28653" r="69643" b="31182"/>
          <a:stretch>
            <a:fillRect/>
          </a:stretch>
        </p:blipFill>
        <p:spPr>
          <a:xfrm>
            <a:off x="-62230" y="-160655"/>
            <a:ext cx="1572260" cy="1485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extbox 258"/>
          <p:cNvSpPr/>
          <p:nvPr/>
        </p:nvSpPr>
        <p:spPr>
          <a:xfrm>
            <a:off x="1544954" y="4545773"/>
            <a:ext cx="3276600" cy="418012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6000"/>
              </a:lnSpc>
              <a:spcBef>
                <a:spcPts val="15"/>
              </a:spcBef>
            </a:pPr>
            <a:r>
              <a:rPr lang="zh-CN" sz="2400" kern="0" spc="80" dirty="0">
                <a:solidFill>
                  <a:srgbClr val="333333">
                    <a:alpha val="100000"/>
                  </a:srgbClr>
                </a:solidFill>
                <a:latin typeface="+mn-ea"/>
                <a:cs typeface="微软雅黑" panose="020B0503020204020204" pitchFamily="34" charset="-122"/>
              </a:rPr>
              <a:t>数字</a:t>
            </a:r>
            <a:r>
              <a:rPr lang="zh-CN" altLang="en-US" sz="2400" kern="0" spc="80" dirty="0">
                <a:solidFill>
                  <a:srgbClr val="333333">
                    <a:alpha val="100000"/>
                  </a:srgbClr>
                </a:solidFill>
                <a:latin typeface="+mn-ea"/>
                <a:cs typeface="微软雅黑" panose="020B0503020204020204" pitchFamily="34" charset="-122"/>
              </a:rPr>
              <a:t>技术</a:t>
            </a:r>
            <a:r>
              <a:rPr sz="2400" kern="0" spc="80" dirty="0" err="1">
                <a:solidFill>
                  <a:srgbClr val="333333">
                    <a:alpha val="100000"/>
                  </a:srgbClr>
                </a:solidFill>
                <a:latin typeface="+mn-ea"/>
                <a:cs typeface="微软雅黑" panose="020B0503020204020204" pitchFamily="34" charset="-122"/>
              </a:rPr>
              <a:t>类课程</a:t>
            </a:r>
            <a:endParaRPr lang="en-US" altLang="en-US" sz="2400" dirty="0">
              <a:latin typeface="+mn-ea"/>
              <a:cs typeface="微软雅黑" panose="020B0503020204020204" pitchFamily="34" charset="-122"/>
            </a:endParaRPr>
          </a:p>
        </p:txBody>
      </p:sp>
      <p:pic>
        <p:nvPicPr>
          <p:cNvPr id="4" name="picture 26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4372501" y="2188717"/>
            <a:ext cx="3181350" cy="3067304"/>
          </a:xfrm>
          <a:prstGeom prst="rect">
            <a:avLst/>
          </a:prstGeom>
        </p:spPr>
      </p:pic>
      <p:sp>
        <p:nvSpPr>
          <p:cNvPr id="6" name="textbox 262"/>
          <p:cNvSpPr/>
          <p:nvPr/>
        </p:nvSpPr>
        <p:spPr>
          <a:xfrm>
            <a:off x="8126830" y="2096588"/>
            <a:ext cx="2484120" cy="421187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6000"/>
              </a:lnSpc>
              <a:buClrTx/>
              <a:buSzTx/>
              <a:buFontTx/>
            </a:pPr>
            <a:r>
              <a:rPr lang="zh-CN" sz="2400" kern="0" spc="80" dirty="0">
                <a:solidFill>
                  <a:srgbClr val="333333">
                    <a:alpha val="100000"/>
                  </a:srgbClr>
                </a:solidFill>
                <a:latin typeface="楷体" panose="02010609060101010101" pitchFamily="49" charset="-122"/>
                <a:ea typeface="思源黑体 CN Normal"/>
                <a:cs typeface="微软雅黑" panose="020B0503020204020204" pitchFamily="34" charset="-122"/>
              </a:rPr>
              <a:t>管理类课程</a:t>
            </a:r>
            <a:endParaRPr lang="zh-CN" sz="2400" kern="0" spc="80" dirty="0">
              <a:solidFill>
                <a:srgbClr val="333333">
                  <a:alpha val="100000"/>
                </a:srgbClr>
              </a:solidFill>
              <a:latin typeface="楷体" panose="02010609060101010101" pitchFamily="49" charset="-122"/>
              <a:ea typeface="思源黑体 CN Normal"/>
              <a:cs typeface="微软雅黑" panose="020B0503020204020204" pitchFamily="34" charset="-122"/>
            </a:endParaRPr>
          </a:p>
          <a:p>
            <a:pPr marL="116205" algn="l" rtl="0" eaLnBrk="0">
              <a:lnSpc>
                <a:spcPct val="100000"/>
              </a:lnSpc>
              <a:spcBef>
                <a:spcPts val="0"/>
              </a:spcBef>
            </a:pPr>
            <a:endParaRPr lang="zh-CN" sz="3200" kern="0" spc="-30" dirty="0">
              <a:solidFill>
                <a:srgbClr val="000000">
                  <a:alpha val="100000"/>
                </a:srgbClr>
              </a:solidFill>
              <a:latin typeface="微软雅黑" panose="020B0503020204020204" pitchFamily="34" charset="-122"/>
              <a:ea typeface="思源黑体 CN Normal"/>
              <a:cs typeface="微软雅黑" panose="020B0503020204020204" pitchFamily="34" charset="-122"/>
            </a:endParaRPr>
          </a:p>
        </p:txBody>
      </p:sp>
      <p:sp>
        <p:nvSpPr>
          <p:cNvPr id="8" name="textbox 264"/>
          <p:cNvSpPr/>
          <p:nvPr/>
        </p:nvSpPr>
        <p:spPr>
          <a:xfrm>
            <a:off x="1665287" y="2227886"/>
            <a:ext cx="2134235" cy="418012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6000"/>
              </a:lnSpc>
            </a:pPr>
            <a:r>
              <a:rPr lang="zh-CN" sz="2400" kern="0" spc="80" dirty="0">
                <a:solidFill>
                  <a:srgbClr val="333333">
                    <a:alpha val="100000"/>
                  </a:srgbClr>
                </a:solidFill>
                <a:latin typeface="楷体" panose="02010609060101010101" pitchFamily="49" charset="-122"/>
                <a:ea typeface="思源黑体 CN Normal"/>
                <a:cs typeface="微软雅黑" panose="020B0503020204020204" pitchFamily="34" charset="-122"/>
              </a:rPr>
              <a:t>经济</a:t>
            </a:r>
            <a:r>
              <a:rPr sz="2400" kern="0" spc="80" dirty="0" err="1">
                <a:solidFill>
                  <a:srgbClr val="333333">
                    <a:alpha val="100000"/>
                  </a:srgbClr>
                </a:solidFill>
                <a:latin typeface="楷体" panose="02010609060101010101" pitchFamily="49" charset="-122"/>
                <a:ea typeface="思源黑体 CN Normal"/>
                <a:cs typeface="微软雅黑" panose="020B0503020204020204" pitchFamily="34" charset="-122"/>
              </a:rPr>
              <a:t>类课程</a:t>
            </a:r>
            <a:endParaRPr lang="zh-CN" altLang="en-US" sz="3200" dirty="0">
              <a:latin typeface="微软雅黑" panose="020B0503020204020204" pitchFamily="34" charset="-122"/>
              <a:ea typeface="思源黑体 CN Normal"/>
              <a:cs typeface="微软雅黑" panose="020B0503020204020204" pitchFamily="34" charset="-122"/>
            </a:endParaRPr>
          </a:p>
        </p:txBody>
      </p:sp>
      <p:sp>
        <p:nvSpPr>
          <p:cNvPr id="9" name="textbox 266"/>
          <p:cNvSpPr/>
          <p:nvPr/>
        </p:nvSpPr>
        <p:spPr>
          <a:xfrm>
            <a:off x="7961502" y="4545773"/>
            <a:ext cx="3276600" cy="100248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marL="12700" algn="l" rtl="0" eaLnBrk="0">
              <a:lnSpc>
                <a:spcPct val="86000"/>
              </a:lnSpc>
            </a:pPr>
            <a:r>
              <a:rPr lang="zh-CN" altLang="en-US" sz="2400" kern="0" spc="70" dirty="0">
                <a:solidFill>
                  <a:srgbClr val="333333">
                    <a:alpha val="100000"/>
                  </a:srgbClr>
                </a:solidFill>
                <a:latin typeface="+mn-ea"/>
                <a:cs typeface="微软雅黑" panose="020B0503020204020204" pitchFamily="34" charset="-122"/>
              </a:rPr>
              <a:t>数字场景类课程</a:t>
            </a:r>
            <a:endParaRPr lang="en-US" altLang="en-US" sz="2400" kern="0" spc="-40" dirty="0">
              <a:solidFill>
                <a:srgbClr val="000000">
                  <a:alpha val="100000"/>
                </a:srgbClr>
              </a:solidFill>
              <a:latin typeface="+mn-ea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0"/>
          <p:cNvGrpSpPr/>
          <p:nvPr/>
        </p:nvGrpSpPr>
        <p:grpSpPr>
          <a:xfrm>
            <a:off x="0" y="-5080"/>
            <a:ext cx="12192000" cy="1141095"/>
            <a:chOff x="0" y="-2"/>
            <a:chExt cx="19200" cy="1169"/>
          </a:xfrm>
        </p:grpSpPr>
        <p:pic>
          <p:nvPicPr>
            <p:cNvPr id="2097159" name="ppt定制、美化就找爆改ppt14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>
              <a:biLevel thresh="25000"/>
            </a:blip>
            <a:stretch>
              <a:fillRect/>
            </a:stretch>
          </p:blipFill>
          <p:spPr>
            <a:xfrm>
              <a:off x="592" y="155"/>
              <a:ext cx="3711" cy="1012"/>
            </a:xfrm>
            <a:prstGeom prst="rect">
              <a:avLst/>
            </a:prstGeom>
          </p:spPr>
        </p:pic>
        <p:sp>
          <p:nvSpPr>
            <p:cNvPr id="1048613" name="文本框 19"/>
            <p:cNvSpPr txBox="1"/>
            <p:nvPr>
              <p:custDataLst>
                <p:tags r:id="rId3"/>
              </p:custDataLst>
            </p:nvPr>
          </p:nvSpPr>
          <p:spPr>
            <a:xfrm>
              <a:off x="5829" y="207"/>
              <a:ext cx="8476" cy="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一、近几年学院的发展成绩</a:t>
              </a:r>
              <a:endParaRPr lang="zh-CN" altLang="en-US" sz="2800" b="1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8614" name="矩形 1"/>
            <p:cNvSpPr/>
            <p:nvPr>
              <p:custDataLst>
                <p:tags r:id="rId4"/>
              </p:custDataLst>
            </p:nvPr>
          </p:nvSpPr>
          <p:spPr>
            <a:xfrm>
              <a:off x="0" y="-2"/>
              <a:ext cx="19200" cy="1169"/>
            </a:xfrm>
            <a:prstGeom prst="rect">
              <a:avLst/>
            </a:prstGeom>
            <a:solidFill>
              <a:srgbClr val="27713A"/>
            </a:solidFill>
          </p:spPr>
          <p:txBody>
            <a:bodyPr lIns="0" tIns="0" rIns="0" bIns="0" rtlCol="0" anchor="t">
              <a:noAutofit/>
            </a:bodyPr>
            <a:lstStyle/>
            <a:p>
              <a:pPr lvl="0" algn="r">
                <a:buClrTx/>
                <a:buSzTx/>
                <a:buFontTx/>
              </a:pPr>
              <a:endParaRPr lang="zh-CN" altLang="en-US" sz="825" b="1">
                <a:solidFill>
                  <a:srgbClr val="9EB6D7"/>
                </a:solidFill>
                <a:latin typeface="Arial" panose="020B0604020202020204"/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449705" y="249555"/>
            <a:ext cx="7920990" cy="6654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+mn-ea"/>
                <a:cs typeface="+mn-ea"/>
              </a:rPr>
              <a:t>课程体系与专业优势</a:t>
            </a:r>
            <a:endParaRPr lang="zh-CN" altLang="en-US" sz="28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pic>
        <p:nvPicPr>
          <p:cNvPr id="7" name="ppt定制、美化就找爆改ppt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10349230" y="6481445"/>
            <a:ext cx="1793240" cy="488950"/>
          </a:xfrm>
          <a:prstGeom prst="rect">
            <a:avLst/>
          </a:prstGeom>
        </p:spPr>
      </p:pic>
      <p:pic>
        <p:nvPicPr>
          <p:cNvPr id="15" name="图片 14" descr="微信图片_20220323201044"/>
          <p:cNvPicPr/>
          <p:nvPr>
            <p:custDataLst>
              <p:tags r:id="rId6"/>
            </p:custDataLst>
          </p:nvPr>
        </p:nvPicPr>
        <p:blipFill>
          <a:blip r:embed="rId7"/>
          <a:srcRect t="28653" r="69643" b="31182"/>
          <a:stretch>
            <a:fillRect/>
          </a:stretch>
        </p:blipFill>
        <p:spPr>
          <a:xfrm>
            <a:off x="-62230" y="-160655"/>
            <a:ext cx="1572260" cy="1485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949570" y="1269245"/>
            <a:ext cx="10792948" cy="4991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</a:rPr>
              <a:t>成熟的课程培养体系：</a:t>
            </a:r>
            <a:endParaRPr lang="en-US" altLang="zh-CN" sz="2400" dirty="0">
              <a:solidFill>
                <a:srgbClr val="FF0000"/>
              </a:solidFill>
            </a:endParaRPr>
          </a:p>
          <a:p>
            <a:endParaRPr lang="en-US" altLang="zh-CN" sz="2400" dirty="0"/>
          </a:p>
          <a:p>
            <a:r>
              <a:rPr lang="zh-CN" altLang="en-US" sz="2400" dirty="0"/>
              <a:t>课程培养方案已经经过一次修订，使得同学们可以学习与本专业相关的知识。</a:t>
            </a:r>
            <a:endParaRPr lang="en-US" altLang="zh-CN" sz="2400" dirty="0"/>
          </a:p>
          <a:p>
            <a:endParaRPr lang="en-US" altLang="zh-CN" sz="2400" dirty="0"/>
          </a:p>
          <a:p>
            <a:r>
              <a:rPr lang="zh-CN" altLang="en-US" sz="2400" dirty="0">
                <a:solidFill>
                  <a:srgbClr val="FF0000"/>
                </a:solidFill>
              </a:rPr>
              <a:t>丰富的实验教学环节：</a:t>
            </a:r>
            <a:endParaRPr lang="en-US" altLang="zh-CN" sz="2400" dirty="0">
              <a:solidFill>
                <a:srgbClr val="FF0000"/>
              </a:solidFill>
            </a:endParaRPr>
          </a:p>
          <a:p>
            <a:endParaRPr lang="en-US" altLang="zh-CN" sz="2400" dirty="0"/>
          </a:p>
          <a:p>
            <a:r>
              <a:rPr lang="zh-CN" altLang="en-US" sz="2400" dirty="0"/>
              <a:t>经管学院（商学院）具备丰富的实验条件，可学习体验相关数字技术。</a:t>
            </a:r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r>
              <a:rPr lang="zh-CN" altLang="zh-CN" sz="2400" dirty="0">
                <a:solidFill>
                  <a:srgbClr val="FF0000"/>
                </a:solidFill>
              </a:rPr>
              <a:t>创新</a:t>
            </a:r>
            <a:r>
              <a:rPr lang="zh-CN" altLang="en-US" sz="2400" dirty="0">
                <a:solidFill>
                  <a:srgbClr val="FF0000"/>
                </a:solidFill>
              </a:rPr>
              <a:t>的实习</a:t>
            </a:r>
            <a:r>
              <a:rPr lang="zh-CN" altLang="zh-CN" sz="2400" dirty="0">
                <a:solidFill>
                  <a:srgbClr val="FF0000"/>
                </a:solidFill>
              </a:rPr>
              <a:t>实践活动</a:t>
            </a:r>
            <a:r>
              <a:rPr lang="zh-CN" altLang="en-US" sz="2400" dirty="0">
                <a:solidFill>
                  <a:srgbClr val="FF0000"/>
                </a:solidFill>
              </a:rPr>
              <a:t>：</a:t>
            </a:r>
            <a:endParaRPr lang="en-US" altLang="zh-CN" sz="2400" dirty="0">
              <a:solidFill>
                <a:srgbClr val="FF0000"/>
              </a:solidFill>
            </a:endParaRPr>
          </a:p>
          <a:p>
            <a:endParaRPr lang="en-US" altLang="zh-CN" sz="2400" dirty="0"/>
          </a:p>
          <a:p>
            <a:r>
              <a:rPr lang="zh-CN" altLang="en-US" sz="2400" dirty="0"/>
              <a:t>与周边县市中农业、工业、金融、信息等领域的企业都签订了实习实践基地协议，可前往与本专业相符的实习环境中体验数字经济带来的改变。</a:t>
            </a:r>
            <a:endParaRPr lang="zh-CN" alt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5" name="任意多边形: 形状 75"/>
          <p:cNvSpPr/>
          <p:nvPr>
            <p:custDataLst>
              <p:tags r:id="rId1"/>
            </p:custDataLst>
          </p:nvPr>
        </p:nvSpPr>
        <p:spPr>
          <a:xfrm rot="16200000" flipV="1">
            <a:off x="5843905" y="510540"/>
            <a:ext cx="504825" cy="12192000"/>
          </a:xfrm>
          <a:prstGeom prst="rect">
            <a:avLst/>
          </a:prstGeom>
          <a:solidFill>
            <a:srgbClr val="27713A"/>
          </a:solidFill>
        </p:spPr>
        <p:txBody>
          <a:bodyPr wrap="square" lIns="0" tIns="0" rIns="0" bIns="0" rtlCol="0" anchor="t">
            <a:noAutofit/>
          </a:bodyPr>
          <a:lstStyle/>
          <a:p>
            <a:pPr lvl="0" algn="r">
              <a:buClrTx/>
              <a:buSzTx/>
              <a:buFontTx/>
            </a:pPr>
            <a:endParaRPr lang="zh-CN" altLang="en-US" sz="825" b="1">
              <a:solidFill>
                <a:srgbClr val="9EB6D7"/>
              </a:solidFill>
              <a:latin typeface="Arial" panose="020B0604020202020204"/>
              <a:sym typeface="+mn-ea"/>
            </a:endParaRPr>
          </a:p>
        </p:txBody>
      </p:sp>
      <p:sp>
        <p:nvSpPr>
          <p:cNvPr id="1048746" name="任意多边形: 形状 74"/>
          <p:cNvSpPr/>
          <p:nvPr>
            <p:custDataLst>
              <p:tags r:id="rId2"/>
            </p:custDataLst>
          </p:nvPr>
        </p:nvSpPr>
        <p:spPr>
          <a:xfrm rot="16200000" flipV="1">
            <a:off x="5934075" y="600710"/>
            <a:ext cx="324485" cy="12192000"/>
          </a:xfrm>
          <a:prstGeom prst="rect">
            <a:avLst/>
          </a:prstGeom>
          <a:solidFill>
            <a:srgbClr val="27713A"/>
          </a:solidFill>
        </p:spPr>
        <p:txBody>
          <a:bodyPr wrap="square" lIns="0" tIns="0" rIns="0" bIns="0" rtlCol="0" anchor="t">
            <a:noAutofit/>
          </a:bodyPr>
          <a:lstStyle/>
          <a:p>
            <a:pPr lvl="0" algn="r">
              <a:buClrTx/>
              <a:buSzTx/>
              <a:buFontTx/>
            </a:pPr>
            <a:endParaRPr lang="zh-CN" altLang="en-US" sz="825" b="1">
              <a:solidFill>
                <a:srgbClr val="9EB6D7"/>
              </a:solidFill>
              <a:latin typeface="Arial" panose="020B0604020202020204"/>
              <a:sym typeface="+mn-ea"/>
            </a:endParaRPr>
          </a:p>
        </p:txBody>
      </p:sp>
      <p:pic>
        <p:nvPicPr>
          <p:cNvPr id="2097200" name="ppt定制、美化就找爆改ppt1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biLevel thresh="25000"/>
          </a:blip>
          <a:stretch>
            <a:fillRect/>
          </a:stretch>
        </p:blipFill>
        <p:spPr>
          <a:xfrm>
            <a:off x="10222230" y="6353810"/>
            <a:ext cx="1793240" cy="488950"/>
          </a:xfrm>
          <a:prstGeom prst="rect">
            <a:avLst/>
          </a:prstGeom>
        </p:spPr>
      </p:pic>
      <p:sp>
        <p:nvSpPr>
          <p:cNvPr id="1048749" name="任意多边形 12"/>
          <p:cNvSpPr/>
          <p:nvPr>
            <p:custDataLst>
              <p:tags r:id="rId5"/>
            </p:custDataLst>
          </p:nvPr>
        </p:nvSpPr>
        <p:spPr>
          <a:xfrm>
            <a:off x="2065655" y="3590290"/>
            <a:ext cx="7555230" cy="2533650"/>
          </a:xfrm>
          <a:custGeom>
            <a:avLst/>
            <a:gdLst>
              <a:gd name="connsiteX0" fmla="*/ 0 w 11736"/>
              <a:gd name="connsiteY0" fmla="*/ 4241 h 4240"/>
              <a:gd name="connsiteX1" fmla="*/ 11736 w 11736"/>
              <a:gd name="connsiteY1" fmla="*/ 516 h 4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736" h="4241">
                <a:moveTo>
                  <a:pt x="0" y="4241"/>
                </a:moveTo>
                <a:cubicBezTo>
                  <a:pt x="159" y="3621"/>
                  <a:pt x="3750" y="-1640"/>
                  <a:pt x="11736" y="516"/>
                </a:cubicBezTo>
              </a:path>
            </a:pathLst>
          </a:custGeom>
          <a:noFill/>
          <a:ln w="25400">
            <a:gradFill>
              <a:gsLst>
                <a:gs pos="0">
                  <a:srgbClr val="417C4B"/>
                </a:gs>
                <a:gs pos="90000">
                  <a:srgbClr val="417C4B"/>
                </a:gs>
              </a:gsLst>
              <a:lin ang="5400000" scaled="0"/>
            </a:gradFill>
            <a:headEnd type="none" w="med" len="med"/>
            <a:tailEnd type="triangle" w="lg" len="lg"/>
          </a:ln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rgbClr val="FFFFFF">
                    <a:lumMod val="50000"/>
                  </a:srgbClr>
                </a:solidFill>
              </a:rPr>
              <a:t>       </a:t>
            </a:r>
            <a:endParaRPr lang="en-US" altLang="zh-CN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48750" name="椭圆 21"/>
          <p:cNvSpPr/>
          <p:nvPr>
            <p:custDataLst>
              <p:tags r:id="rId6"/>
            </p:custDataLst>
          </p:nvPr>
        </p:nvSpPr>
        <p:spPr>
          <a:xfrm>
            <a:off x="1831290" y="6124752"/>
            <a:ext cx="233503" cy="233503"/>
          </a:xfrm>
          <a:prstGeom prst="ellipse">
            <a:avLst/>
          </a:prstGeom>
          <a:solidFill>
            <a:srgbClr val="FFFFFF"/>
          </a:solidFill>
          <a:ln w="34925">
            <a:solidFill>
              <a:srgbClr val="376FFF">
                <a:lumMod val="20000"/>
                <a:lumOff val="80000"/>
              </a:srgbClr>
            </a:solidFill>
          </a:ln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48751" name="椭圆 13"/>
          <p:cNvSpPr/>
          <p:nvPr>
            <p:custDataLst>
              <p:tags r:id="rId7"/>
            </p:custDataLst>
          </p:nvPr>
        </p:nvSpPr>
        <p:spPr>
          <a:xfrm>
            <a:off x="3151918" y="4438756"/>
            <a:ext cx="623769" cy="623769"/>
          </a:xfrm>
          <a:prstGeom prst="ellipse">
            <a:avLst/>
          </a:prstGeom>
          <a:gradFill>
            <a:gsLst>
              <a:gs pos="0">
                <a:srgbClr val="417C4B"/>
              </a:gs>
              <a:gs pos="60000">
                <a:srgbClr val="27713A"/>
              </a:gs>
              <a:gs pos="100000">
                <a:srgbClr val="308A49"/>
              </a:gs>
            </a:gsLst>
            <a:lin ang="5400000" scaled="0"/>
          </a:gradFill>
          <a:ln>
            <a:noFill/>
          </a:ln>
          <a:effectLst>
            <a:outerShdw blurRad="50800" dist="25400" dir="5400000" algn="t" rotWithShape="0">
              <a:srgbClr val="376FFF">
                <a:lumMod val="50000"/>
                <a:alpha val="40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48752" name="椭圆 14"/>
          <p:cNvSpPr/>
          <p:nvPr>
            <p:custDataLst>
              <p:tags r:id="rId8"/>
            </p:custDataLst>
          </p:nvPr>
        </p:nvSpPr>
        <p:spPr>
          <a:xfrm>
            <a:off x="5229608" y="3456574"/>
            <a:ext cx="667059" cy="667059"/>
          </a:xfrm>
          <a:prstGeom prst="ellipse">
            <a:avLst/>
          </a:prstGeom>
          <a:gradFill>
            <a:gsLst>
              <a:gs pos="0">
                <a:srgbClr val="417C4B"/>
              </a:gs>
              <a:gs pos="60000">
                <a:srgbClr val="27713A"/>
              </a:gs>
              <a:gs pos="100000">
                <a:srgbClr val="417C4B"/>
              </a:gs>
            </a:gsLst>
            <a:lin ang="5400000" scaled="0"/>
          </a:gradFill>
          <a:ln>
            <a:noFill/>
          </a:ln>
          <a:effectLst>
            <a:outerShdw blurRad="50800" dist="25400" dir="5400000" algn="t" rotWithShape="0">
              <a:srgbClr val="376FFF">
                <a:lumMod val="50000"/>
                <a:alpha val="40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48753" name="椭圆 15"/>
          <p:cNvSpPr/>
          <p:nvPr>
            <p:custDataLst>
              <p:tags r:id="rId9"/>
            </p:custDataLst>
          </p:nvPr>
        </p:nvSpPr>
        <p:spPr>
          <a:xfrm>
            <a:off x="7549243" y="3228033"/>
            <a:ext cx="667059" cy="667059"/>
          </a:xfrm>
          <a:prstGeom prst="ellipse">
            <a:avLst/>
          </a:prstGeom>
          <a:gradFill>
            <a:gsLst>
              <a:gs pos="0">
                <a:srgbClr val="417C4B"/>
              </a:gs>
              <a:gs pos="60000">
                <a:srgbClr val="27713A"/>
              </a:gs>
              <a:gs pos="100000">
                <a:srgbClr val="417C4B"/>
              </a:gs>
            </a:gsLst>
            <a:lin ang="5400000" scaled="0"/>
          </a:gradFill>
          <a:ln>
            <a:noFill/>
          </a:ln>
          <a:effectLst>
            <a:outerShdw blurRad="50800" dist="25400" dir="5400000" algn="t" rotWithShape="0">
              <a:srgbClr val="376FFF">
                <a:lumMod val="50000"/>
                <a:alpha val="40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48754" name="序号"/>
          <p:cNvSpPr txBox="1"/>
          <p:nvPr>
            <p:custDataLst>
              <p:tags r:id="rId10"/>
            </p:custDataLst>
          </p:nvPr>
        </p:nvSpPr>
        <p:spPr>
          <a:xfrm>
            <a:off x="3202423" y="4508610"/>
            <a:ext cx="522759" cy="484060"/>
          </a:xfrm>
          <a:prstGeom prst="rect">
            <a:avLst/>
          </a:prstGeom>
          <a:noFill/>
        </p:spPr>
        <p:txBody>
          <a:bodyPr wrap="square" lIns="90170" tIns="46990" rIns="90170" bIns="46990" rtlCol="0" anchor="ctr" anchorCtr="0">
            <a:normAutofit/>
          </a:bodyPr>
          <a:lstStyle/>
          <a:p>
            <a:pPr algn="ctr">
              <a:lnSpc>
                <a:spcPct val="110000"/>
              </a:lnSpc>
            </a:pPr>
            <a:r>
              <a:rPr lang="en-US" sz="20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01</a:t>
            </a:r>
            <a:endParaRPr lang="en-US" sz="20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48755" name="序号"/>
          <p:cNvSpPr txBox="1"/>
          <p:nvPr>
            <p:custDataLst>
              <p:tags r:id="rId11"/>
            </p:custDataLst>
          </p:nvPr>
        </p:nvSpPr>
        <p:spPr>
          <a:xfrm>
            <a:off x="5301758" y="3548074"/>
            <a:ext cx="522759" cy="484060"/>
          </a:xfrm>
          <a:prstGeom prst="rect">
            <a:avLst/>
          </a:prstGeom>
          <a:noFill/>
        </p:spPr>
        <p:txBody>
          <a:bodyPr wrap="square" lIns="90170" tIns="46990" rIns="90170" bIns="46990" rtlCol="0" anchor="ctr" anchorCtr="0">
            <a:normAutofit/>
          </a:bodyPr>
          <a:lstStyle/>
          <a:p>
            <a:pPr algn="ctr">
              <a:lnSpc>
                <a:spcPct val="110000"/>
              </a:lnSpc>
            </a:pPr>
            <a:r>
              <a:rPr lang="en-US" sz="20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02</a:t>
            </a:r>
            <a:endParaRPr lang="en-US" sz="20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48756" name="序号"/>
          <p:cNvSpPr txBox="1"/>
          <p:nvPr>
            <p:custDataLst>
              <p:tags r:id="rId12"/>
            </p:custDataLst>
          </p:nvPr>
        </p:nvSpPr>
        <p:spPr>
          <a:xfrm>
            <a:off x="7621393" y="3319533"/>
            <a:ext cx="522759" cy="484060"/>
          </a:xfrm>
          <a:prstGeom prst="rect">
            <a:avLst/>
          </a:prstGeom>
          <a:noFill/>
        </p:spPr>
        <p:txBody>
          <a:bodyPr wrap="square" lIns="90170" tIns="46990" rIns="90170" bIns="46990" rtlCol="0" anchor="ctr" anchorCtr="0">
            <a:normAutofit/>
          </a:bodyPr>
          <a:lstStyle/>
          <a:p>
            <a:pPr algn="ctr">
              <a:lnSpc>
                <a:spcPct val="110000"/>
              </a:lnSpc>
            </a:pPr>
            <a:r>
              <a:rPr lang="en-US" sz="20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03</a:t>
            </a:r>
            <a:endParaRPr lang="en-US" sz="20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08" name="组合 24"/>
          <p:cNvGrpSpPr/>
          <p:nvPr/>
        </p:nvGrpSpPr>
        <p:grpSpPr>
          <a:xfrm>
            <a:off x="9672302" y="2956484"/>
            <a:ext cx="2431655" cy="2431655"/>
            <a:chOff x="14820" y="4792"/>
            <a:chExt cx="2829" cy="2829"/>
          </a:xfrm>
        </p:grpSpPr>
        <p:sp>
          <p:nvSpPr>
            <p:cNvPr id="1048757" name="椭圆 20"/>
            <p:cNvSpPr/>
            <p:nvPr>
              <p:custDataLst>
                <p:tags r:id="rId13"/>
              </p:custDataLst>
            </p:nvPr>
          </p:nvSpPr>
          <p:spPr>
            <a:xfrm>
              <a:off x="15032" y="5004"/>
              <a:ext cx="2405" cy="2405"/>
            </a:xfrm>
            <a:prstGeom prst="ellipse">
              <a:avLst/>
            </a:prstGeom>
            <a:gradFill>
              <a:gsLst>
                <a:gs pos="0">
                  <a:srgbClr val="308A49"/>
                </a:gs>
                <a:gs pos="60000">
                  <a:srgbClr val="417C4B"/>
                </a:gs>
                <a:gs pos="100000">
                  <a:srgbClr val="308A49"/>
                </a:gs>
              </a:gsLst>
              <a:lin ang="5400000" scaled="0"/>
            </a:gradFill>
            <a:ln>
              <a:noFill/>
            </a:ln>
            <a:effectLst>
              <a:outerShdw blurRad="63500" dist="38100" dir="5400000" algn="t" rotWithShape="0">
                <a:srgbClr val="376FFF">
                  <a:lumMod val="50000"/>
                  <a:alpha val="40000"/>
                </a:srgbClr>
              </a:outerShdw>
            </a:effectLst>
          </p:spPr>
          <p:style>
            <a:lnRef idx="2">
              <a:srgbClr val="376FFF">
                <a:shade val="50000"/>
              </a:srgbClr>
            </a:lnRef>
            <a:fillRef idx="1">
              <a:srgbClr val="376FFF"/>
            </a:fillRef>
            <a:effectRef idx="0">
              <a:srgbClr val="376FFF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48758" name="椭圆 16"/>
            <p:cNvSpPr/>
            <p:nvPr>
              <p:custDataLst>
                <p:tags r:id="rId14"/>
              </p:custDataLst>
            </p:nvPr>
          </p:nvSpPr>
          <p:spPr>
            <a:xfrm>
              <a:off x="14820" y="4792"/>
              <a:ext cx="2829" cy="282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27713A"/>
                  </a:gs>
                  <a:gs pos="100000">
                    <a:srgbClr val="417C4B"/>
                  </a:gs>
                </a:gsLst>
                <a:lin ang="4920000" scaled="1"/>
              </a:gradFill>
            </a:ln>
            <a:effectLst>
              <a:outerShdw blurRad="38100" dist="25400" dir="5400000" algn="t" rotWithShape="0">
                <a:srgbClr val="376FFF">
                  <a:lumMod val="50000"/>
                  <a:alpha val="40000"/>
                </a:srgbClr>
              </a:outerShdw>
            </a:effectLst>
          </p:spPr>
          <p:style>
            <a:lnRef idx="2">
              <a:srgbClr val="376FFF">
                <a:shade val="50000"/>
              </a:srgbClr>
            </a:lnRef>
            <a:fillRef idx="1">
              <a:srgbClr val="376FFF"/>
            </a:fillRef>
            <a:effectRef idx="0">
              <a:srgbClr val="376FFF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48759" name="标题"/>
            <p:cNvSpPr txBox="1"/>
            <p:nvPr>
              <p:custDataLst>
                <p:tags r:id="rId15"/>
              </p:custDataLst>
            </p:nvPr>
          </p:nvSpPr>
          <p:spPr>
            <a:xfrm>
              <a:off x="15036" y="5462"/>
              <a:ext cx="2401" cy="1452"/>
            </a:xfrm>
            <a:prstGeom prst="rect">
              <a:avLst/>
            </a:prstGeom>
            <a:noFill/>
          </p:spPr>
          <p:txBody>
            <a:bodyPr wrap="square" lIns="90170" tIns="46990" rIns="90170" bIns="0" rtlCol="0" anchor="ctr" anchorCtr="0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无限</a:t>
              </a:r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可能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048761" name="标题"/>
          <p:cNvSpPr txBox="1"/>
          <p:nvPr>
            <p:custDataLst>
              <p:tags r:id="rId16"/>
            </p:custDataLst>
          </p:nvPr>
        </p:nvSpPr>
        <p:spPr>
          <a:xfrm>
            <a:off x="6820734" y="2418231"/>
            <a:ext cx="2124075" cy="485775"/>
          </a:xfrm>
          <a:prstGeom prst="rect">
            <a:avLst/>
          </a:prstGeom>
          <a:noFill/>
        </p:spPr>
        <p:txBody>
          <a:bodyPr wrap="square" lIns="90170" tIns="46990" rIns="90170" bIns="0" rtlCol="0" anchor="ctr" anchorCtr="0"/>
          <a:lstStyle/>
          <a:p>
            <a:pPr algn="ctr">
              <a:buClrTx/>
              <a:buSzTx/>
              <a:buFontTx/>
            </a:pPr>
            <a:r>
              <a:rPr lang="zh-CN" altLang="en-US" sz="4400" b="1" dirty="0">
                <a:solidFill>
                  <a:srgbClr val="2D5634"/>
                </a:solidFill>
                <a:latin typeface="+mn-ea"/>
                <a:sym typeface="+mn-ea"/>
              </a:rPr>
              <a:t>未来</a:t>
            </a:r>
            <a:endParaRPr lang="zh-CN" altLang="en-US" sz="4400" b="1" dirty="0">
              <a:solidFill>
                <a:srgbClr val="27713A"/>
              </a:solidFill>
              <a:latin typeface="+mn-ea"/>
              <a:sym typeface="+mn-ea"/>
            </a:endParaRPr>
          </a:p>
        </p:txBody>
      </p:sp>
      <p:sp>
        <p:nvSpPr>
          <p:cNvPr id="1048763" name="标题"/>
          <p:cNvSpPr txBox="1"/>
          <p:nvPr>
            <p:custDataLst>
              <p:tags r:id="rId17"/>
            </p:custDataLst>
          </p:nvPr>
        </p:nvSpPr>
        <p:spPr>
          <a:xfrm>
            <a:off x="4044108" y="2365305"/>
            <a:ext cx="2847953" cy="591629"/>
          </a:xfrm>
          <a:prstGeom prst="rect">
            <a:avLst/>
          </a:prstGeom>
          <a:noFill/>
        </p:spPr>
        <p:txBody>
          <a:bodyPr wrap="square" lIns="90170" tIns="46990" rIns="90170" bIns="0" rtlCol="0" anchor="ctr" anchorCtr="0"/>
          <a:lstStyle/>
          <a:p>
            <a:pPr algn="ctr">
              <a:buClrTx/>
              <a:buSzTx/>
              <a:buFontTx/>
            </a:pPr>
            <a:r>
              <a:rPr lang="zh-CN" altLang="en-US" sz="4400" b="1" dirty="0">
                <a:solidFill>
                  <a:srgbClr val="2D5634"/>
                </a:solidFill>
                <a:latin typeface="+mn-ea"/>
                <a:sym typeface="+mn-ea"/>
              </a:rPr>
              <a:t>数字</a:t>
            </a:r>
            <a:endParaRPr lang="zh-CN" altLang="en-US" sz="4400" b="1" dirty="0">
              <a:solidFill>
                <a:srgbClr val="2D5634"/>
              </a:solidFill>
              <a:latin typeface="+mn-ea"/>
              <a:sym typeface="+mn-ea"/>
            </a:endParaRPr>
          </a:p>
        </p:txBody>
      </p:sp>
      <p:sp>
        <p:nvSpPr>
          <p:cNvPr id="1048765" name="标题"/>
          <p:cNvSpPr txBox="1"/>
          <p:nvPr>
            <p:custDataLst>
              <p:tags r:id="rId18"/>
            </p:custDataLst>
          </p:nvPr>
        </p:nvSpPr>
        <p:spPr>
          <a:xfrm>
            <a:off x="1530058" y="2440448"/>
            <a:ext cx="2857792" cy="495867"/>
          </a:xfrm>
          <a:prstGeom prst="rect">
            <a:avLst/>
          </a:prstGeom>
          <a:noFill/>
        </p:spPr>
        <p:txBody>
          <a:bodyPr wrap="square" lIns="90170" tIns="46990" rIns="90170" bIns="0" rtlCol="0" anchor="ctr" anchorCtr="0"/>
          <a:lstStyle/>
          <a:p>
            <a:pPr algn="ctr">
              <a:buClrTx/>
              <a:buSzTx/>
              <a:buFontTx/>
            </a:pPr>
            <a:r>
              <a:rPr lang="zh-CN" altLang="en-US" sz="4400" b="1" dirty="0">
                <a:solidFill>
                  <a:srgbClr val="2D5634"/>
                </a:solidFill>
                <a:latin typeface="+mn-ea"/>
                <a:sym typeface="+mn-ea"/>
              </a:rPr>
              <a:t>专业</a:t>
            </a:r>
            <a:endParaRPr lang="zh-CN" altLang="en-US" sz="4400" b="1" dirty="0">
              <a:solidFill>
                <a:srgbClr val="2D5634"/>
              </a:solidFill>
              <a:latin typeface="+mn-ea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3" name="组合 30"/>
          <p:cNvGrpSpPr/>
          <p:nvPr/>
        </p:nvGrpSpPr>
        <p:grpSpPr>
          <a:xfrm>
            <a:off x="0" y="-5080"/>
            <a:ext cx="12192000" cy="1141095"/>
            <a:chOff x="0" y="-2"/>
            <a:chExt cx="19200" cy="1169"/>
          </a:xfrm>
        </p:grpSpPr>
        <p:pic>
          <p:nvPicPr>
            <p:cNvPr id="4" name="ppt定制、美化就找爆改ppt14"/>
            <p:cNvPicPr>
              <a:picLocks noChangeAspect="1"/>
            </p:cNvPicPr>
            <p:nvPr>
              <p:custDataLst>
                <p:tags r:id="rId19"/>
              </p:custDataLst>
            </p:nvPr>
          </p:nvPicPr>
          <p:blipFill>
            <a:blip r:embed="rId4">
              <a:biLevel thresh="25000"/>
            </a:blip>
            <a:stretch>
              <a:fillRect/>
            </a:stretch>
          </p:blipFill>
          <p:spPr>
            <a:xfrm>
              <a:off x="592" y="155"/>
              <a:ext cx="3711" cy="1012"/>
            </a:xfrm>
            <a:prstGeom prst="rect">
              <a:avLst/>
            </a:prstGeom>
          </p:spPr>
        </p:pic>
        <p:sp>
          <p:nvSpPr>
            <p:cNvPr id="5" name="文本框 19"/>
            <p:cNvSpPr txBox="1"/>
            <p:nvPr>
              <p:custDataLst>
                <p:tags r:id="rId20"/>
              </p:custDataLst>
            </p:nvPr>
          </p:nvSpPr>
          <p:spPr>
            <a:xfrm>
              <a:off x="5829" y="207"/>
              <a:ext cx="8476" cy="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一、近几年学院的发展成绩</a:t>
              </a:r>
              <a:endParaRPr lang="zh-CN" altLang="en-US" sz="2800" b="1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1"/>
            <p:cNvSpPr/>
            <p:nvPr>
              <p:custDataLst>
                <p:tags r:id="rId21"/>
              </p:custDataLst>
            </p:nvPr>
          </p:nvSpPr>
          <p:spPr>
            <a:xfrm>
              <a:off x="0" y="-2"/>
              <a:ext cx="19200" cy="1169"/>
            </a:xfrm>
            <a:prstGeom prst="rect">
              <a:avLst/>
            </a:prstGeom>
            <a:solidFill>
              <a:srgbClr val="27713A"/>
            </a:solidFill>
          </p:spPr>
          <p:txBody>
            <a:bodyPr lIns="0" tIns="0" rIns="0" bIns="0" rtlCol="0" anchor="t">
              <a:noAutofit/>
            </a:bodyPr>
            <a:lstStyle/>
            <a:p>
              <a:pPr lvl="0" algn="r">
                <a:buClrTx/>
                <a:buSzTx/>
                <a:buFontTx/>
              </a:pPr>
              <a:endParaRPr lang="zh-CN" altLang="en-US" sz="825" b="1">
                <a:solidFill>
                  <a:srgbClr val="9EB6D7"/>
                </a:solidFill>
                <a:latin typeface="Arial" panose="020B0604020202020204"/>
                <a:sym typeface="+mn-ea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449705" y="249555"/>
            <a:ext cx="7920990" cy="6654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+mn-ea"/>
                <a:cs typeface="+mn-ea"/>
              </a:rPr>
              <a:t>课程体系与专业优势</a:t>
            </a:r>
            <a:endParaRPr lang="zh-CN" altLang="en-US" sz="28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pic>
        <p:nvPicPr>
          <p:cNvPr id="8" name="图片 7" descr="微信图片_20220323201044"/>
          <p:cNvPicPr/>
          <p:nvPr>
            <p:custDataLst>
              <p:tags r:id="rId22"/>
            </p:custDataLst>
          </p:nvPr>
        </p:nvPicPr>
        <p:blipFill>
          <a:blip r:embed="rId23"/>
          <a:srcRect t="28653" r="69643" b="31182"/>
          <a:stretch>
            <a:fillRect/>
          </a:stretch>
        </p:blipFill>
        <p:spPr>
          <a:xfrm>
            <a:off x="-62230" y="-160655"/>
            <a:ext cx="1572260" cy="1485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7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2" name="ppt定制、美化就找爆改ppt1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10222230" y="6353810"/>
            <a:ext cx="1793240" cy="4889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918970" y="1695450"/>
            <a:ext cx="74390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829435" y="2312670"/>
            <a:ext cx="9493885" cy="18478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130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行楷" panose="02010800040101010101" charset="-122"/>
                <a:ea typeface="华文行楷" panose="02010800040101010101" charset="-122"/>
              </a:rPr>
              <a:t>谢谢大家！</a:t>
            </a:r>
            <a:endParaRPr lang="zh-CN" altLang="en-US" sz="130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行楷" panose="02010800040101010101" charset="-122"/>
              <a:ea typeface="华文行楷" panose="020108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0"/>
          <p:cNvGrpSpPr/>
          <p:nvPr/>
        </p:nvGrpSpPr>
        <p:grpSpPr>
          <a:xfrm>
            <a:off x="0" y="-5080"/>
            <a:ext cx="12192000" cy="1141095"/>
            <a:chOff x="0" y="-2"/>
            <a:chExt cx="19200" cy="1169"/>
          </a:xfrm>
        </p:grpSpPr>
        <p:pic>
          <p:nvPicPr>
            <p:cNvPr id="2097159" name="ppt定制、美化就找爆改ppt14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>
              <a:biLevel thresh="25000"/>
            </a:blip>
            <a:stretch>
              <a:fillRect/>
            </a:stretch>
          </p:blipFill>
          <p:spPr>
            <a:xfrm>
              <a:off x="592" y="155"/>
              <a:ext cx="3711" cy="1012"/>
            </a:xfrm>
            <a:prstGeom prst="rect">
              <a:avLst/>
            </a:prstGeom>
          </p:spPr>
        </p:pic>
        <p:sp>
          <p:nvSpPr>
            <p:cNvPr id="1048613" name="文本框 19"/>
            <p:cNvSpPr txBox="1"/>
            <p:nvPr>
              <p:custDataLst>
                <p:tags r:id="rId3"/>
              </p:custDataLst>
            </p:nvPr>
          </p:nvSpPr>
          <p:spPr>
            <a:xfrm>
              <a:off x="5829" y="207"/>
              <a:ext cx="8476" cy="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一、近几年学院的发展成绩</a:t>
              </a:r>
              <a:endParaRPr lang="zh-CN" altLang="en-US" sz="2800" b="1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8614" name="矩形 1"/>
            <p:cNvSpPr/>
            <p:nvPr>
              <p:custDataLst>
                <p:tags r:id="rId4"/>
              </p:custDataLst>
            </p:nvPr>
          </p:nvSpPr>
          <p:spPr>
            <a:xfrm>
              <a:off x="0" y="-2"/>
              <a:ext cx="19200" cy="1169"/>
            </a:xfrm>
            <a:prstGeom prst="rect">
              <a:avLst/>
            </a:prstGeom>
            <a:solidFill>
              <a:srgbClr val="27713A"/>
            </a:solidFill>
          </p:spPr>
          <p:txBody>
            <a:bodyPr lIns="0" tIns="0" rIns="0" bIns="0" rtlCol="0" anchor="t">
              <a:noAutofit/>
            </a:bodyPr>
            <a:lstStyle/>
            <a:p>
              <a:pPr lvl="0" algn="r">
                <a:buClrTx/>
                <a:buSzTx/>
                <a:buFontTx/>
              </a:pPr>
              <a:endParaRPr lang="zh-CN" altLang="en-US" sz="825" b="1">
                <a:solidFill>
                  <a:srgbClr val="9EB6D7"/>
                </a:solidFill>
                <a:latin typeface="Arial" panose="020B0604020202020204"/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449705" y="249555"/>
            <a:ext cx="7920990" cy="6654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+mn-ea"/>
                <a:cs typeface="+mn-ea"/>
              </a:rPr>
              <a:t>《2023</a:t>
            </a:r>
            <a:r>
              <a:rPr lang="zh-CN" altLang="en-US" sz="2800" dirty="0">
                <a:solidFill>
                  <a:schemeClr val="bg1"/>
                </a:solidFill>
                <a:latin typeface="+mn-ea"/>
                <a:cs typeface="+mn-ea"/>
              </a:rPr>
              <a:t>年未来就业报告</a:t>
            </a:r>
            <a:r>
              <a:rPr lang="en-US" altLang="zh-CN" sz="2800" dirty="0">
                <a:solidFill>
                  <a:schemeClr val="bg1"/>
                </a:solidFill>
                <a:latin typeface="+mn-ea"/>
                <a:cs typeface="+mn-ea"/>
              </a:rPr>
              <a:t>》</a:t>
            </a:r>
            <a:endParaRPr lang="zh-CN" altLang="en-US" sz="28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pic>
        <p:nvPicPr>
          <p:cNvPr id="7" name="ppt定制、美化就找爆改ppt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10349230" y="6481445"/>
            <a:ext cx="1793240" cy="488950"/>
          </a:xfrm>
          <a:prstGeom prst="rect">
            <a:avLst/>
          </a:prstGeom>
        </p:spPr>
      </p:pic>
      <p:pic>
        <p:nvPicPr>
          <p:cNvPr id="15" name="图片 14" descr="微信图片_20220323201044"/>
          <p:cNvPicPr/>
          <p:nvPr>
            <p:custDataLst>
              <p:tags r:id="rId6"/>
            </p:custDataLst>
          </p:nvPr>
        </p:nvPicPr>
        <p:blipFill>
          <a:blip r:embed="rId7"/>
          <a:srcRect t="28653" r="69643" b="31182"/>
          <a:stretch>
            <a:fillRect/>
          </a:stretch>
        </p:blipFill>
        <p:spPr>
          <a:xfrm>
            <a:off x="-62230" y="-160655"/>
            <a:ext cx="1572260" cy="1485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/>
          <p:nvPr/>
        </p:nvPicPr>
        <p:blipFill>
          <a:blip r:embed="rId8"/>
          <a:stretch>
            <a:fillRect/>
          </a:stretch>
        </p:blipFill>
        <p:spPr>
          <a:xfrm>
            <a:off x="1308979" y="1325245"/>
            <a:ext cx="3839796" cy="480455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正文"/>
          <p:cNvSpPr txBox="1"/>
          <p:nvPr>
            <p:custDataLst>
              <p:tags r:id="rId9"/>
            </p:custDataLst>
          </p:nvPr>
        </p:nvSpPr>
        <p:spPr>
          <a:xfrm>
            <a:off x="6716952" y="1502594"/>
            <a:ext cx="4234746" cy="9810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None/>
            </a:pPr>
            <a:r>
              <a:rPr lang="zh-CN" altLang="en-US" sz="24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未来五年内，预计将有高达8300万个现有工作岗位被淘汰</a:t>
            </a:r>
            <a:endParaRPr lang="zh-CN" altLang="en-US" sz="24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11" name="正文"/>
          <p:cNvSpPr txBox="1"/>
          <p:nvPr>
            <p:custDataLst>
              <p:tags r:id="rId10"/>
            </p:custDataLst>
          </p:nvPr>
        </p:nvSpPr>
        <p:spPr>
          <a:xfrm>
            <a:off x="6716952" y="2683755"/>
            <a:ext cx="4234746" cy="9810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None/>
            </a:pPr>
            <a:r>
              <a:rPr lang="zh-CN" altLang="en-US" sz="24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约6900万个新的工作岗位被创造</a:t>
            </a:r>
            <a:endParaRPr lang="zh-CN" altLang="en-US" sz="24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2" name="正文"/>
          <p:cNvSpPr txBox="1"/>
          <p:nvPr>
            <p:custDataLst>
              <p:tags r:id="rId11"/>
            </p:custDataLst>
          </p:nvPr>
        </p:nvSpPr>
        <p:spPr>
          <a:xfrm>
            <a:off x="6717811" y="3820247"/>
            <a:ext cx="4233887" cy="217012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None/>
            </a:pPr>
            <a:r>
              <a:rPr lang="zh-CN" altLang="en-US" sz="24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从总体数量来看，全球工作岗位仍将净减少约1400万个，这一数字相当于目前全球工作岗位总量的2%</a:t>
            </a:r>
            <a:endParaRPr lang="zh-CN" altLang="en-US" sz="24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0"/>
          <p:cNvGrpSpPr/>
          <p:nvPr/>
        </p:nvGrpSpPr>
        <p:grpSpPr>
          <a:xfrm>
            <a:off x="0" y="-5080"/>
            <a:ext cx="12192000" cy="1141095"/>
            <a:chOff x="0" y="-2"/>
            <a:chExt cx="19200" cy="1169"/>
          </a:xfrm>
        </p:grpSpPr>
        <p:pic>
          <p:nvPicPr>
            <p:cNvPr id="2097159" name="ppt定制、美化就找爆改ppt14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>
              <a:biLevel thresh="25000"/>
            </a:blip>
            <a:stretch>
              <a:fillRect/>
            </a:stretch>
          </p:blipFill>
          <p:spPr>
            <a:xfrm>
              <a:off x="592" y="155"/>
              <a:ext cx="3711" cy="1012"/>
            </a:xfrm>
            <a:prstGeom prst="rect">
              <a:avLst/>
            </a:prstGeom>
          </p:spPr>
        </p:pic>
        <p:sp>
          <p:nvSpPr>
            <p:cNvPr id="1048613" name="文本框 19"/>
            <p:cNvSpPr txBox="1"/>
            <p:nvPr>
              <p:custDataLst>
                <p:tags r:id="rId3"/>
              </p:custDataLst>
            </p:nvPr>
          </p:nvSpPr>
          <p:spPr>
            <a:xfrm>
              <a:off x="5829" y="207"/>
              <a:ext cx="8476" cy="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一、近几年学院的发展成绩</a:t>
              </a:r>
              <a:endParaRPr lang="zh-CN" altLang="en-US" sz="2800" b="1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8614" name="矩形 1"/>
            <p:cNvSpPr/>
            <p:nvPr>
              <p:custDataLst>
                <p:tags r:id="rId4"/>
              </p:custDataLst>
            </p:nvPr>
          </p:nvSpPr>
          <p:spPr>
            <a:xfrm>
              <a:off x="0" y="-2"/>
              <a:ext cx="19200" cy="1169"/>
            </a:xfrm>
            <a:prstGeom prst="rect">
              <a:avLst/>
            </a:prstGeom>
            <a:solidFill>
              <a:srgbClr val="27713A"/>
            </a:solidFill>
          </p:spPr>
          <p:txBody>
            <a:bodyPr lIns="0" tIns="0" rIns="0" bIns="0" rtlCol="0" anchor="t">
              <a:noAutofit/>
            </a:bodyPr>
            <a:lstStyle/>
            <a:p>
              <a:pPr lvl="0" algn="r">
                <a:buClrTx/>
                <a:buSzTx/>
                <a:buFontTx/>
              </a:pPr>
              <a:endParaRPr lang="zh-CN" altLang="en-US" sz="825" b="1">
                <a:solidFill>
                  <a:srgbClr val="9EB6D7"/>
                </a:solidFill>
                <a:latin typeface="Arial" panose="020B0604020202020204"/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449705" y="249555"/>
            <a:ext cx="7920990" cy="6654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+mn-ea"/>
                <a:cs typeface="+mn-ea"/>
              </a:rPr>
              <a:t>《2023</a:t>
            </a:r>
            <a:r>
              <a:rPr lang="zh-CN" altLang="en-US" sz="2800" dirty="0">
                <a:solidFill>
                  <a:schemeClr val="bg1"/>
                </a:solidFill>
                <a:latin typeface="+mn-ea"/>
                <a:cs typeface="+mn-ea"/>
              </a:rPr>
              <a:t>年未来就业报告</a:t>
            </a:r>
            <a:r>
              <a:rPr lang="en-US" altLang="zh-CN" sz="2800" dirty="0">
                <a:solidFill>
                  <a:schemeClr val="bg1"/>
                </a:solidFill>
                <a:latin typeface="+mn-ea"/>
                <a:cs typeface="+mn-ea"/>
              </a:rPr>
              <a:t>》</a:t>
            </a:r>
            <a:endParaRPr lang="zh-CN" altLang="en-US" sz="28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pic>
        <p:nvPicPr>
          <p:cNvPr id="7" name="ppt定制、美化就找爆改ppt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10349230" y="6481445"/>
            <a:ext cx="1793240" cy="488950"/>
          </a:xfrm>
          <a:prstGeom prst="rect">
            <a:avLst/>
          </a:prstGeom>
        </p:spPr>
      </p:pic>
      <p:pic>
        <p:nvPicPr>
          <p:cNvPr id="15" name="图片 14" descr="微信图片_20220323201044"/>
          <p:cNvPicPr/>
          <p:nvPr>
            <p:custDataLst>
              <p:tags r:id="rId6"/>
            </p:custDataLst>
          </p:nvPr>
        </p:nvPicPr>
        <p:blipFill>
          <a:blip r:embed="rId7"/>
          <a:srcRect t="28653" r="69643" b="31182"/>
          <a:stretch>
            <a:fillRect/>
          </a:stretch>
        </p:blipFill>
        <p:spPr>
          <a:xfrm>
            <a:off x="-62230" y="-160655"/>
            <a:ext cx="1572260" cy="1485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椭圆 5"/>
          <p:cNvSpPr/>
          <p:nvPr>
            <p:custDataLst>
              <p:tags r:id="rId8"/>
            </p:custDataLst>
          </p:nvPr>
        </p:nvSpPr>
        <p:spPr>
          <a:xfrm>
            <a:off x="10310495" y="1507490"/>
            <a:ext cx="90170" cy="9017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" name="椭圆 7"/>
          <p:cNvSpPr/>
          <p:nvPr>
            <p:custDataLst>
              <p:tags r:id="rId9"/>
            </p:custDataLst>
          </p:nvPr>
        </p:nvSpPr>
        <p:spPr>
          <a:xfrm>
            <a:off x="10475595" y="1507490"/>
            <a:ext cx="90170" cy="9017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" name="椭圆 8"/>
          <p:cNvSpPr/>
          <p:nvPr>
            <p:custDataLst>
              <p:tags r:id="rId10"/>
            </p:custDataLst>
          </p:nvPr>
        </p:nvSpPr>
        <p:spPr>
          <a:xfrm>
            <a:off x="10640060" y="1507490"/>
            <a:ext cx="90170" cy="9017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" name="正文"/>
          <p:cNvSpPr txBox="1"/>
          <p:nvPr>
            <p:custDataLst>
              <p:tags r:id="rId11"/>
            </p:custDataLst>
          </p:nvPr>
        </p:nvSpPr>
        <p:spPr>
          <a:xfrm>
            <a:off x="6615752" y="1496510"/>
            <a:ext cx="4234746" cy="20858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None/>
            </a:pPr>
            <a:r>
              <a:rPr lang="zh-CN" altLang="en-US" sz="24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未来五年内职位增长最多的十大岗位中，数据科学及人工智能/计算机科学类被认为是最能创造就业机会的工作领域。</a:t>
            </a:r>
            <a:endParaRPr lang="zh-CN" altLang="en-US" sz="24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12" name="正文"/>
          <p:cNvSpPr txBox="1"/>
          <p:nvPr>
            <p:custDataLst>
              <p:tags r:id="rId12"/>
            </p:custDataLst>
          </p:nvPr>
        </p:nvSpPr>
        <p:spPr>
          <a:xfrm>
            <a:off x="6616611" y="3814164"/>
            <a:ext cx="4233887" cy="26956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None/>
            </a:pPr>
            <a:r>
              <a:rPr lang="zh-CN" altLang="en-US" sz="24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到2030年，可持续发展相关岗位在清洁能源、能效提升和低碳排放技术等领域将创造约3000万个新的就业机会</a:t>
            </a:r>
            <a:endParaRPr lang="zh-CN" altLang="en-US" sz="24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</p:txBody>
      </p:sp>
      <p:pic>
        <p:nvPicPr>
          <p:cNvPr id="27" name="图片 26"/>
          <p:cNvPicPr/>
          <p:nvPr/>
        </p:nvPicPr>
        <p:blipFill>
          <a:blip r:embed="rId13"/>
          <a:stretch>
            <a:fillRect/>
          </a:stretch>
        </p:blipFill>
        <p:spPr>
          <a:xfrm>
            <a:off x="1285401" y="1304360"/>
            <a:ext cx="3982720" cy="51866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0" name="直接连接符 8"/>
          <p:cNvCxnSpPr/>
          <p:nvPr/>
        </p:nvCxnSpPr>
        <p:spPr>
          <a:xfrm>
            <a:off x="4586323" y="1095015"/>
            <a:ext cx="0" cy="849154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1048596" name="文本框 26"/>
          <p:cNvSpPr txBox="1"/>
          <p:nvPr/>
        </p:nvSpPr>
        <p:spPr>
          <a:xfrm>
            <a:off x="3435467" y="1172705"/>
            <a:ext cx="993180" cy="706755"/>
          </a:xfrm>
          <a:prstGeom prst="rect">
            <a:avLst/>
          </a:prstGeom>
          <a:solidFill>
            <a:srgbClr val="417C4B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000" b="0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01</a:t>
            </a:r>
            <a:endParaRPr kumimoji="0" lang="en-US" altLang="zh-CN" sz="4000" b="0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</a:endParaRPr>
          </a:p>
        </p:txBody>
      </p:sp>
      <p:grpSp>
        <p:nvGrpSpPr>
          <p:cNvPr id="30" name="组合 11"/>
          <p:cNvGrpSpPr/>
          <p:nvPr/>
        </p:nvGrpSpPr>
        <p:grpSpPr>
          <a:xfrm>
            <a:off x="29210" y="-60960"/>
            <a:ext cx="2335530" cy="6906895"/>
            <a:chOff x="695293" y="-25074"/>
            <a:chExt cx="2822801" cy="6907157"/>
          </a:xfrm>
          <a:solidFill>
            <a:srgbClr val="27713A"/>
          </a:solidFill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1048597" name="平行四边形 29"/>
            <p:cNvSpPr/>
            <p:nvPr/>
          </p:nvSpPr>
          <p:spPr>
            <a:xfrm>
              <a:off x="695293" y="-13030"/>
              <a:ext cx="2822801" cy="6883071"/>
            </a:xfrm>
            <a:prstGeom prst="parallelogram">
              <a:avLst>
                <a:gd name="adj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pic>
          <p:nvPicPr>
            <p:cNvPr id="2097154" name="图片 30"/>
            <p:cNvPicPr>
              <a:picLocks noChangeAspect="1"/>
            </p:cNvPicPr>
            <p:nvPr/>
          </p:nvPicPr>
          <p:blipFill rotWithShape="1">
            <a:blip r:embed="rId1" cstate="screen">
              <a:alphaModFix amt="7000"/>
            </a:blip>
            <a:srcRect t="-717"/>
            <a:stretch>
              <a:fillRect/>
            </a:stretch>
          </p:blipFill>
          <p:spPr>
            <a:xfrm>
              <a:off x="729247" y="-25074"/>
              <a:ext cx="2788847" cy="6907157"/>
            </a:xfrm>
            <a:prstGeom prst="rect">
              <a:avLst/>
            </a:prstGeom>
            <a:grpFill/>
          </p:spPr>
        </p:pic>
      </p:grpSp>
      <p:cxnSp>
        <p:nvCxnSpPr>
          <p:cNvPr id="3145731" name="直接连接符 14"/>
          <p:cNvCxnSpPr/>
          <p:nvPr/>
        </p:nvCxnSpPr>
        <p:spPr>
          <a:xfrm>
            <a:off x="4586323" y="2924320"/>
            <a:ext cx="0" cy="849154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145732" name="直接连接符 18"/>
          <p:cNvCxnSpPr/>
          <p:nvPr/>
        </p:nvCxnSpPr>
        <p:spPr>
          <a:xfrm>
            <a:off x="4586353" y="4816115"/>
            <a:ext cx="0" cy="849154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1048598" name="文本框 26"/>
          <p:cNvSpPr txBox="1"/>
          <p:nvPr>
            <p:custDataLst>
              <p:tags r:id="rId2"/>
            </p:custDataLst>
          </p:nvPr>
        </p:nvSpPr>
        <p:spPr>
          <a:xfrm>
            <a:off x="3430387" y="2962135"/>
            <a:ext cx="993180" cy="706755"/>
          </a:xfrm>
          <a:prstGeom prst="rect">
            <a:avLst/>
          </a:prstGeom>
          <a:solidFill>
            <a:srgbClr val="417C4B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000" b="0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02</a:t>
            </a:r>
            <a:endParaRPr kumimoji="0" lang="en-US" altLang="zh-CN" sz="4000" b="0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</a:endParaRPr>
          </a:p>
        </p:txBody>
      </p:sp>
      <p:sp>
        <p:nvSpPr>
          <p:cNvPr id="1048599" name="文本框 26"/>
          <p:cNvSpPr txBox="1"/>
          <p:nvPr>
            <p:custDataLst>
              <p:tags r:id="rId3"/>
            </p:custDataLst>
          </p:nvPr>
        </p:nvSpPr>
        <p:spPr>
          <a:xfrm>
            <a:off x="3449437" y="4834750"/>
            <a:ext cx="993180" cy="706755"/>
          </a:xfrm>
          <a:prstGeom prst="rect">
            <a:avLst/>
          </a:prstGeom>
          <a:solidFill>
            <a:srgbClr val="417C4B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000" b="0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03</a:t>
            </a:r>
            <a:endParaRPr kumimoji="0" lang="en-US" altLang="zh-CN" sz="4000" b="0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</a:endParaRPr>
          </a:p>
        </p:txBody>
      </p:sp>
      <p:sp>
        <p:nvSpPr>
          <p:cNvPr id="1048600" name="平行四边形 1"/>
          <p:cNvSpPr/>
          <p:nvPr/>
        </p:nvSpPr>
        <p:spPr>
          <a:xfrm>
            <a:off x="4786630" y="1235075"/>
            <a:ext cx="6055360" cy="690880"/>
          </a:xfrm>
          <a:prstGeom prst="parallelogram">
            <a:avLst/>
          </a:prstGeom>
        </p:spPr>
        <p:txBody>
          <a:bodyPr wrap="square" lIns="121758" tIns="60879" rIns="121758" bIns="60879">
            <a:spAutoFit/>
          </a:bodyPr>
          <a:lstStyle/>
          <a:p>
            <a:pPr defTabSz="1243330"/>
            <a:endParaRPr lang="zh-CN" altLang="en-US" sz="43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01" name="平行四边形 6"/>
          <p:cNvSpPr/>
          <p:nvPr/>
        </p:nvSpPr>
        <p:spPr>
          <a:xfrm>
            <a:off x="4744085" y="1143635"/>
            <a:ext cx="6147435" cy="649605"/>
          </a:xfrm>
          <a:prstGeom prst="parallelogram">
            <a:avLst/>
          </a:prstGeom>
          <a:solidFill>
            <a:srgbClr val="417C4B"/>
          </a:solidFill>
        </p:spPr>
        <p:txBody>
          <a:bodyPr wrap="square" lIns="121758" tIns="60879" rIns="121758" bIns="60879">
            <a:noAutofit/>
          </a:bodyPr>
          <a:lstStyle/>
          <a:p>
            <a:pPr defTabSz="1243330"/>
            <a:endParaRPr lang="zh-CN" altLang="en-US" sz="43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02" name="文本框 3"/>
          <p:cNvSpPr txBox="1"/>
          <p:nvPr/>
        </p:nvSpPr>
        <p:spPr>
          <a:xfrm>
            <a:off x="4968875" y="1235075"/>
            <a:ext cx="5748020" cy="46166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 b="1" spc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数字经济专业产生背景</a:t>
            </a:r>
            <a:endParaRPr lang="zh-CN" altLang="en-US" sz="2400" b="1" spc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03" name="平行四边形 12"/>
          <p:cNvSpPr/>
          <p:nvPr>
            <p:custDataLst>
              <p:tags r:id="rId4"/>
            </p:custDataLst>
          </p:nvPr>
        </p:nvSpPr>
        <p:spPr>
          <a:xfrm>
            <a:off x="4744085" y="2965450"/>
            <a:ext cx="6229985" cy="649605"/>
          </a:xfrm>
          <a:prstGeom prst="parallelogram">
            <a:avLst/>
          </a:prstGeom>
          <a:solidFill>
            <a:srgbClr val="417C4B"/>
          </a:solidFill>
        </p:spPr>
        <p:txBody>
          <a:bodyPr wrap="square" lIns="121758" tIns="60879" rIns="121758" bIns="60879">
            <a:noAutofit/>
          </a:bodyPr>
          <a:lstStyle/>
          <a:p>
            <a:pPr defTabSz="1243330"/>
            <a:endParaRPr lang="zh-CN" altLang="en-US" sz="43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04" name="平行四边形 15"/>
          <p:cNvSpPr/>
          <p:nvPr>
            <p:custDataLst>
              <p:tags r:id="rId5"/>
            </p:custDataLst>
          </p:nvPr>
        </p:nvSpPr>
        <p:spPr>
          <a:xfrm>
            <a:off x="4744085" y="4787265"/>
            <a:ext cx="6139815" cy="649605"/>
          </a:xfrm>
          <a:prstGeom prst="parallelogram">
            <a:avLst/>
          </a:prstGeom>
          <a:solidFill>
            <a:srgbClr val="417C4B"/>
          </a:solidFill>
        </p:spPr>
        <p:txBody>
          <a:bodyPr wrap="square" lIns="121758" tIns="60879" rIns="121758" bIns="60879">
            <a:noAutofit/>
          </a:bodyPr>
          <a:lstStyle/>
          <a:p>
            <a:pPr defTabSz="1243330"/>
            <a:endParaRPr lang="zh-CN" altLang="en-US" sz="43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05" name="文本框 99"/>
          <p:cNvSpPr txBox="1"/>
          <p:nvPr/>
        </p:nvSpPr>
        <p:spPr>
          <a:xfrm>
            <a:off x="4968875" y="3060065"/>
            <a:ext cx="5873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为何选择数字经济作为辅修专业</a:t>
            </a:r>
            <a:endParaRPr kumimoji="0" lang="zh-CN" sz="2400" b="1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8606" name="文本框 104"/>
          <p:cNvSpPr txBox="1"/>
          <p:nvPr/>
        </p:nvSpPr>
        <p:spPr>
          <a:xfrm>
            <a:off x="4968875" y="4885055"/>
            <a:ext cx="57480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课程体系与专业优势</a:t>
            </a:r>
            <a:endParaRPr kumimoji="0" lang="zh-CN" sz="2400" b="1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8607" name="文本框 21"/>
          <p:cNvSpPr txBox="1"/>
          <p:nvPr/>
        </p:nvSpPr>
        <p:spPr>
          <a:xfrm>
            <a:off x="581549" y="1337310"/>
            <a:ext cx="1403461" cy="41001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10000"/>
              </a:lnSpc>
            </a:pPr>
            <a:r>
              <a:rPr lang="zh-CN" altLang="en-US" sz="7200" b="1" dirty="0">
                <a:solidFill>
                  <a:schemeClr val="bg1"/>
                </a:solidFill>
                <a:latin typeface="华文新魏" panose="02010800040101010101" charset="-122"/>
                <a:ea typeface="华文新魏" panose="02010800040101010101" charset="-122"/>
              </a:rPr>
              <a:t>目录</a:t>
            </a:r>
            <a:endParaRPr lang="zh-CN" altLang="en-US" sz="7200" b="1" dirty="0">
              <a:solidFill>
                <a:schemeClr val="bg1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546DC-DD2D-A940-A706-F6627B10989A}" type="slidenum">
              <a:rPr kumimoji="1" lang="zh-CN" altLang="en-US" smtClean="0"/>
            </a:fld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0"/>
          <p:cNvGrpSpPr/>
          <p:nvPr/>
        </p:nvGrpSpPr>
        <p:grpSpPr>
          <a:xfrm>
            <a:off x="0" y="-5080"/>
            <a:ext cx="12192000" cy="1141095"/>
            <a:chOff x="0" y="-2"/>
            <a:chExt cx="19200" cy="1169"/>
          </a:xfrm>
        </p:grpSpPr>
        <p:pic>
          <p:nvPicPr>
            <p:cNvPr id="2097159" name="ppt定制、美化就找爆改ppt14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>
              <a:biLevel thresh="25000"/>
            </a:blip>
            <a:stretch>
              <a:fillRect/>
            </a:stretch>
          </p:blipFill>
          <p:spPr>
            <a:xfrm>
              <a:off x="592" y="155"/>
              <a:ext cx="3711" cy="1012"/>
            </a:xfrm>
            <a:prstGeom prst="rect">
              <a:avLst/>
            </a:prstGeom>
          </p:spPr>
        </p:pic>
        <p:sp>
          <p:nvSpPr>
            <p:cNvPr id="1048613" name="文本框 19"/>
            <p:cNvSpPr txBox="1"/>
            <p:nvPr>
              <p:custDataLst>
                <p:tags r:id="rId3"/>
              </p:custDataLst>
            </p:nvPr>
          </p:nvSpPr>
          <p:spPr>
            <a:xfrm>
              <a:off x="5829" y="207"/>
              <a:ext cx="8476" cy="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一、近几年学院的发展成绩</a:t>
              </a:r>
              <a:endParaRPr lang="zh-CN" altLang="en-US" sz="2800" b="1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8614" name="矩形 1"/>
            <p:cNvSpPr/>
            <p:nvPr>
              <p:custDataLst>
                <p:tags r:id="rId4"/>
              </p:custDataLst>
            </p:nvPr>
          </p:nvSpPr>
          <p:spPr>
            <a:xfrm>
              <a:off x="0" y="-2"/>
              <a:ext cx="19200" cy="1169"/>
            </a:xfrm>
            <a:prstGeom prst="rect">
              <a:avLst/>
            </a:prstGeom>
            <a:solidFill>
              <a:srgbClr val="27713A"/>
            </a:solidFill>
          </p:spPr>
          <p:txBody>
            <a:bodyPr lIns="0" tIns="0" rIns="0" bIns="0" rtlCol="0" anchor="t">
              <a:noAutofit/>
            </a:bodyPr>
            <a:lstStyle/>
            <a:p>
              <a:pPr lvl="0" algn="r">
                <a:buClrTx/>
                <a:buSzTx/>
                <a:buFontTx/>
              </a:pPr>
              <a:endParaRPr lang="zh-CN" altLang="en-US" sz="825" b="1">
                <a:solidFill>
                  <a:srgbClr val="9EB6D7"/>
                </a:solidFill>
                <a:latin typeface="Arial" panose="020B0604020202020204"/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449705" y="249555"/>
            <a:ext cx="7920990" cy="6654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+mn-ea"/>
                <a:cs typeface="+mn-ea"/>
              </a:rPr>
              <a:t>数字经济专业产生背景</a:t>
            </a:r>
            <a:endParaRPr lang="zh-CN" altLang="en-US" sz="28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pic>
        <p:nvPicPr>
          <p:cNvPr id="15" name="图片 14" descr="微信图片_20220323201044"/>
          <p:cNvPicPr/>
          <p:nvPr>
            <p:custDataLst>
              <p:tags r:id="rId5"/>
            </p:custDataLst>
          </p:nvPr>
        </p:nvPicPr>
        <p:blipFill>
          <a:blip r:embed="rId6"/>
          <a:srcRect t="28653" r="69643" b="31182"/>
          <a:stretch>
            <a:fillRect/>
          </a:stretch>
        </p:blipFill>
        <p:spPr>
          <a:xfrm>
            <a:off x="-62230" y="-160655"/>
            <a:ext cx="1572260" cy="1485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Picture 2"/>
          <p:cNvPicPr>
            <a:picLocks noGrp="1"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13"/>
          <a:stretch>
            <a:fillRect/>
          </a:stretch>
        </p:blipFill>
        <p:spPr>
          <a:xfrm>
            <a:off x="1216977" y="1237398"/>
            <a:ext cx="9758045" cy="160083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57953" y="2939616"/>
            <a:ext cx="5184517" cy="3429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002" y="2887710"/>
            <a:ext cx="5290806" cy="353281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0"/>
          <a:srcRect l="11813" t="-524" r="-17898" b="524"/>
          <a:stretch>
            <a:fillRect/>
          </a:stretch>
        </p:blipFill>
        <p:spPr>
          <a:xfrm>
            <a:off x="5410200" y="3801370"/>
            <a:ext cx="1789682" cy="13417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0"/>
          <p:cNvGrpSpPr/>
          <p:nvPr/>
        </p:nvGrpSpPr>
        <p:grpSpPr>
          <a:xfrm>
            <a:off x="0" y="-5080"/>
            <a:ext cx="12192000" cy="1141095"/>
            <a:chOff x="0" y="-2"/>
            <a:chExt cx="19200" cy="1169"/>
          </a:xfrm>
        </p:grpSpPr>
        <p:pic>
          <p:nvPicPr>
            <p:cNvPr id="2097159" name="ppt定制、美化就找爆改ppt14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>
              <a:biLevel thresh="25000"/>
            </a:blip>
            <a:stretch>
              <a:fillRect/>
            </a:stretch>
          </p:blipFill>
          <p:spPr>
            <a:xfrm>
              <a:off x="592" y="155"/>
              <a:ext cx="3711" cy="1012"/>
            </a:xfrm>
            <a:prstGeom prst="rect">
              <a:avLst/>
            </a:prstGeom>
          </p:spPr>
        </p:pic>
        <p:sp>
          <p:nvSpPr>
            <p:cNvPr id="1048613" name="文本框 19"/>
            <p:cNvSpPr txBox="1"/>
            <p:nvPr>
              <p:custDataLst>
                <p:tags r:id="rId3"/>
              </p:custDataLst>
            </p:nvPr>
          </p:nvSpPr>
          <p:spPr>
            <a:xfrm>
              <a:off x="5829" y="207"/>
              <a:ext cx="8476" cy="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一、近几年学院的发展成绩</a:t>
              </a:r>
              <a:endParaRPr lang="zh-CN" altLang="en-US" sz="2800" b="1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8614" name="矩形 1"/>
            <p:cNvSpPr/>
            <p:nvPr>
              <p:custDataLst>
                <p:tags r:id="rId4"/>
              </p:custDataLst>
            </p:nvPr>
          </p:nvSpPr>
          <p:spPr>
            <a:xfrm>
              <a:off x="0" y="-2"/>
              <a:ext cx="19200" cy="1169"/>
            </a:xfrm>
            <a:prstGeom prst="rect">
              <a:avLst/>
            </a:prstGeom>
            <a:solidFill>
              <a:srgbClr val="27713A"/>
            </a:solidFill>
          </p:spPr>
          <p:txBody>
            <a:bodyPr lIns="0" tIns="0" rIns="0" bIns="0" rtlCol="0" anchor="t">
              <a:noAutofit/>
            </a:bodyPr>
            <a:lstStyle/>
            <a:p>
              <a:pPr lvl="0" algn="r">
                <a:buClrTx/>
                <a:buSzTx/>
                <a:buFontTx/>
              </a:pPr>
              <a:endParaRPr lang="zh-CN" altLang="en-US" sz="825" b="1">
                <a:solidFill>
                  <a:srgbClr val="9EB6D7"/>
                </a:solidFill>
                <a:latin typeface="Arial" panose="020B0604020202020204"/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449705" y="249555"/>
            <a:ext cx="7920990" cy="6654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+mn-ea"/>
                <a:cs typeface="+mn-ea"/>
              </a:rPr>
              <a:t>数字经济专业产生背景</a:t>
            </a:r>
            <a:endParaRPr lang="zh-CN" altLang="en-US" sz="28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pic>
        <p:nvPicPr>
          <p:cNvPr id="7" name="ppt定制、美化就找爆改ppt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10349230" y="6481445"/>
            <a:ext cx="1793240" cy="488950"/>
          </a:xfrm>
          <a:prstGeom prst="rect">
            <a:avLst/>
          </a:prstGeom>
        </p:spPr>
      </p:pic>
      <p:pic>
        <p:nvPicPr>
          <p:cNvPr id="15" name="图片 14" descr="微信图片_20220323201044"/>
          <p:cNvPicPr/>
          <p:nvPr>
            <p:custDataLst>
              <p:tags r:id="rId6"/>
            </p:custDataLst>
          </p:nvPr>
        </p:nvPicPr>
        <p:blipFill>
          <a:blip r:embed="rId7"/>
          <a:srcRect t="28653" r="69643" b="31182"/>
          <a:stretch>
            <a:fillRect/>
          </a:stretch>
        </p:blipFill>
        <p:spPr>
          <a:xfrm>
            <a:off x="-62230" y="-160655"/>
            <a:ext cx="1572260" cy="1485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/>
          <p:nvPr>
            <p:custDataLst>
              <p:tags r:id="rId8"/>
            </p:custDataLst>
          </p:nvPr>
        </p:nvPicPr>
        <p:blipFill>
          <a:blip r:embed="rId9"/>
          <a:srcRect l="10379" t="17813" r="-3410" b="-14"/>
          <a:stretch>
            <a:fillRect/>
          </a:stretch>
        </p:blipFill>
        <p:spPr>
          <a:xfrm>
            <a:off x="449482" y="1269245"/>
            <a:ext cx="4960718" cy="45943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5506670" y="1269245"/>
            <a:ext cx="6235847" cy="2159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sz="2400" b="0" dirty="0">
                <a:solidFill>
                  <a:srgbClr val="111111"/>
                </a:solidFill>
                <a:latin typeface="+mn-ea"/>
              </a:rPr>
              <a:t>习近平总书记多次强调，要</a:t>
            </a:r>
            <a:r>
              <a:rPr lang="zh-CN" altLang="en-US" sz="24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PingFang SC"/>
              </a:rPr>
              <a:t>加快发展数字经济</a:t>
            </a:r>
            <a:r>
              <a:rPr lang="zh-CN" altLang="en-US" sz="2400" b="0" i="0" dirty="0">
                <a:solidFill>
                  <a:srgbClr val="2B2B2B"/>
                </a:solidFill>
                <a:effectLst/>
                <a:highlight>
                  <a:srgbClr val="FFFFFF"/>
                </a:highlight>
                <a:latin typeface="PingFang SC"/>
              </a:rPr>
              <a:t>，促进</a:t>
            </a:r>
            <a:r>
              <a:rPr lang="zh-CN" altLang="en-US" sz="24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PingFang SC"/>
              </a:rPr>
              <a:t>数字经济和实体经济深度融合</a:t>
            </a:r>
            <a:r>
              <a:rPr lang="zh-CN" altLang="en-US" sz="2400" b="0" i="0" dirty="0">
                <a:solidFill>
                  <a:srgbClr val="2B2B2B"/>
                </a:solidFill>
                <a:effectLst/>
                <a:highlight>
                  <a:srgbClr val="FFFFFF"/>
                </a:highlight>
                <a:latin typeface="PingFang SC"/>
              </a:rPr>
              <a:t>，打造具有国际竞争力的数字产业集群</a:t>
            </a:r>
            <a:r>
              <a:rPr lang="zh-CN" altLang="en-US" sz="2400" b="1" i="0" dirty="0">
                <a:effectLst/>
                <a:highlight>
                  <a:srgbClr val="FFFFFF"/>
                </a:highlight>
                <a:latin typeface="+mn-ea"/>
              </a:rPr>
              <a:t>。</a:t>
            </a:r>
            <a:endParaRPr lang="zh-CN" altLang="en-US" sz="2400" b="1" dirty="0">
              <a:latin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06671" y="3486785"/>
            <a:ext cx="6298565" cy="2994660"/>
          </a:xfrm>
          <a:prstGeom prst="rect">
            <a:avLst/>
          </a:prstGeom>
          <a:noFill/>
          <a:ln w="31750">
            <a:solidFill>
              <a:sysClr val="windowText" lastClr="000000"/>
            </a:solidFill>
            <a:prstDash val="dashDot"/>
          </a:ln>
        </p:spPr>
        <p:txBody>
          <a:bodyPr wrap="square" rtlCol="0" anchor="t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dirty="0">
                <a:latin typeface="+mn-ea"/>
                <a:cs typeface="微软雅黑" panose="020B0503020204020204" pitchFamily="34" charset="-122"/>
              </a:rPr>
              <a:t>加快建设数字经济、数字社会、数字政府，以数字化转型整体驱动生产方式、生活方式和治理方式变革。</a:t>
            </a:r>
            <a:r>
              <a:rPr lang="en-US" altLang="zh-CN" dirty="0">
                <a:latin typeface="+mn-ea"/>
                <a:cs typeface="微软雅黑" panose="020B0503020204020204" pitchFamily="34" charset="-122"/>
              </a:rPr>
              <a:t>——</a:t>
            </a:r>
            <a:r>
              <a:rPr lang="zh-CN" altLang="en-US" dirty="0">
                <a:latin typeface="+mn-ea"/>
                <a:cs typeface="微软雅黑" panose="020B0503020204020204" pitchFamily="34" charset="-122"/>
              </a:rPr>
              <a:t>《十四五规划纲要》2021.03</a:t>
            </a:r>
            <a:endParaRPr lang="zh-CN" altLang="en-US" dirty="0">
              <a:latin typeface="+mn-ea"/>
              <a:cs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dirty="0">
                <a:latin typeface="+mn-ea"/>
                <a:cs typeface="微软雅黑" panose="020B0503020204020204" pitchFamily="34" charset="-122"/>
              </a:rPr>
              <a:t>加快建设数字中国。</a:t>
            </a:r>
            <a:r>
              <a:rPr lang="en-US" altLang="zh-CN" dirty="0">
                <a:latin typeface="+mn-ea"/>
                <a:cs typeface="微软雅黑" panose="020B0503020204020204" pitchFamily="34" charset="-122"/>
              </a:rPr>
              <a:t>——</a:t>
            </a:r>
            <a:r>
              <a:rPr lang="zh-CN" altLang="en-US" dirty="0">
                <a:latin typeface="+mn-ea"/>
                <a:cs typeface="微软雅黑" panose="020B0503020204020204" pitchFamily="34" charset="-122"/>
              </a:rPr>
              <a:t>《党的二十大报告》2022.10</a:t>
            </a:r>
            <a:endParaRPr lang="zh-CN" altLang="en-US" dirty="0">
              <a:latin typeface="+mn-ea"/>
              <a:cs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dirty="0">
                <a:latin typeface="+mn-ea"/>
                <a:cs typeface="微软雅黑" panose="020B0503020204020204" pitchFamily="34" charset="-122"/>
              </a:rPr>
              <a:t>建设数字中国是数字时代推进中国式现代化的重要引擎，是构筑国家竞争新优势的有力支撑。</a:t>
            </a:r>
            <a:r>
              <a:rPr lang="en-US" altLang="zh-CN" dirty="0">
                <a:latin typeface="+mn-ea"/>
                <a:cs typeface="微软雅黑" panose="020B0503020204020204" pitchFamily="34" charset="-122"/>
              </a:rPr>
              <a:t>——</a:t>
            </a:r>
            <a:r>
              <a:rPr lang="en-US" altLang="zh-CN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+mn-ea"/>
              </a:rPr>
              <a:t>《</a:t>
            </a:r>
            <a:r>
              <a:rPr lang="zh-CN" altLang="en-US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+mn-ea"/>
              </a:rPr>
              <a:t>数字中国建设整体布局规划</a:t>
            </a:r>
            <a:r>
              <a:rPr lang="en-US" altLang="zh-CN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+mn-ea"/>
              </a:rPr>
              <a:t>》 </a:t>
            </a:r>
            <a:r>
              <a:rPr lang="zh-CN" altLang="en-US" dirty="0">
                <a:latin typeface="+mn-ea"/>
                <a:cs typeface="微软雅黑" panose="020B0503020204020204" pitchFamily="34" charset="-122"/>
              </a:rPr>
              <a:t>2023.02</a:t>
            </a:r>
            <a:endParaRPr lang="zh-CN" altLang="en-US" dirty="0">
              <a:latin typeface="+mn-ea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0"/>
          <p:cNvGrpSpPr/>
          <p:nvPr/>
        </p:nvGrpSpPr>
        <p:grpSpPr>
          <a:xfrm>
            <a:off x="0" y="-5080"/>
            <a:ext cx="12192000" cy="1141095"/>
            <a:chOff x="0" y="-2"/>
            <a:chExt cx="19200" cy="1169"/>
          </a:xfrm>
        </p:grpSpPr>
        <p:pic>
          <p:nvPicPr>
            <p:cNvPr id="2097159" name="ppt定制、美化就找爆改ppt14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>
              <a:biLevel thresh="25000"/>
            </a:blip>
            <a:stretch>
              <a:fillRect/>
            </a:stretch>
          </p:blipFill>
          <p:spPr>
            <a:xfrm>
              <a:off x="592" y="155"/>
              <a:ext cx="3711" cy="1012"/>
            </a:xfrm>
            <a:prstGeom prst="rect">
              <a:avLst/>
            </a:prstGeom>
          </p:spPr>
        </p:pic>
        <p:sp>
          <p:nvSpPr>
            <p:cNvPr id="1048613" name="文本框 19"/>
            <p:cNvSpPr txBox="1"/>
            <p:nvPr>
              <p:custDataLst>
                <p:tags r:id="rId3"/>
              </p:custDataLst>
            </p:nvPr>
          </p:nvSpPr>
          <p:spPr>
            <a:xfrm>
              <a:off x="5829" y="207"/>
              <a:ext cx="8476" cy="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一、近几年学院的发展成绩</a:t>
              </a:r>
              <a:endParaRPr lang="zh-CN" altLang="en-US" sz="2800" b="1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8614" name="矩形 1"/>
            <p:cNvSpPr/>
            <p:nvPr>
              <p:custDataLst>
                <p:tags r:id="rId4"/>
              </p:custDataLst>
            </p:nvPr>
          </p:nvSpPr>
          <p:spPr>
            <a:xfrm>
              <a:off x="0" y="-2"/>
              <a:ext cx="19200" cy="1169"/>
            </a:xfrm>
            <a:prstGeom prst="rect">
              <a:avLst/>
            </a:prstGeom>
            <a:solidFill>
              <a:srgbClr val="27713A"/>
            </a:solidFill>
          </p:spPr>
          <p:txBody>
            <a:bodyPr lIns="0" tIns="0" rIns="0" bIns="0" rtlCol="0" anchor="t">
              <a:noAutofit/>
            </a:bodyPr>
            <a:lstStyle/>
            <a:p>
              <a:pPr lvl="0" algn="r">
                <a:buClrTx/>
                <a:buSzTx/>
                <a:buFontTx/>
              </a:pPr>
              <a:endParaRPr lang="zh-CN" altLang="en-US" sz="825" b="1">
                <a:solidFill>
                  <a:srgbClr val="9EB6D7"/>
                </a:solidFill>
                <a:latin typeface="Arial" panose="020B0604020202020204"/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449705" y="249555"/>
            <a:ext cx="7920990" cy="6654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+mn-ea"/>
                <a:cs typeface="+mn-ea"/>
              </a:rPr>
              <a:t>数字经济专业产生背景</a:t>
            </a:r>
            <a:endParaRPr lang="zh-CN" altLang="en-US" sz="28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pic>
        <p:nvPicPr>
          <p:cNvPr id="7" name="ppt定制、美化就找爆改ppt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10336167" y="6369050"/>
            <a:ext cx="1793240" cy="488950"/>
          </a:xfrm>
          <a:prstGeom prst="rect">
            <a:avLst/>
          </a:prstGeom>
        </p:spPr>
      </p:pic>
      <p:pic>
        <p:nvPicPr>
          <p:cNvPr id="15" name="图片 14" descr="微信图片_20220323201044"/>
          <p:cNvPicPr/>
          <p:nvPr>
            <p:custDataLst>
              <p:tags r:id="rId6"/>
            </p:custDataLst>
          </p:nvPr>
        </p:nvPicPr>
        <p:blipFill>
          <a:blip r:embed="rId7"/>
          <a:srcRect t="28653" r="69643" b="31182"/>
          <a:stretch>
            <a:fillRect/>
          </a:stretch>
        </p:blipFill>
        <p:spPr>
          <a:xfrm>
            <a:off x="-62230" y="-160655"/>
            <a:ext cx="1572260" cy="1485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949570" y="1269245"/>
            <a:ext cx="10792948" cy="47973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marR="0" lvl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defRPr/>
            </a:pPr>
            <a:r>
              <a:rPr kumimoji="0" lang="en-US" altLang="zh-CN" sz="2400" b="1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2018年，桂林电子科技大学获教育部审批通过数字经济专业；</a:t>
            </a:r>
            <a:endParaRPr kumimoji="0" lang="en-US" altLang="zh-CN" sz="2400" b="1" i="0" u="none" strike="noStrike" kern="1200" cap="none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defRPr/>
            </a:pPr>
            <a:r>
              <a:rPr kumimoji="0" lang="en-US" altLang="zh-CN" sz="2400" b="1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2019年，中央传媒大学、安徽财经大学等四家获批；</a:t>
            </a:r>
            <a:endParaRPr kumimoji="0" lang="en-US" altLang="zh-CN" sz="2400" b="1" i="0" u="none" strike="noStrike" kern="1200" cap="none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defRPr/>
            </a:pPr>
            <a:r>
              <a:rPr kumimoji="0" lang="en-US" altLang="zh-CN" sz="2400" b="1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2020年，中央财经大学、中国人民大学、</a:t>
            </a:r>
            <a:r>
              <a:rPr kumimoji="0" lang="en-US" altLang="zh-CN" sz="2400" b="1" i="0" u="none" strike="noStrike" kern="1200" cap="none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+mn-ea"/>
                <a:cs typeface="+mn-cs"/>
              </a:rPr>
              <a:t>山东农业大学</a:t>
            </a:r>
            <a:r>
              <a:rPr kumimoji="0" lang="en-US" altLang="zh-CN" sz="2400" b="1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等24家获批；</a:t>
            </a:r>
            <a:endParaRPr kumimoji="0" lang="en-US" altLang="zh-CN" sz="2400" b="1" i="0" u="none" strike="noStrike" kern="1200" cap="none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defRPr/>
            </a:pPr>
            <a:r>
              <a:rPr kumimoji="0" lang="en-US" altLang="zh-CN" sz="2400" b="1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2021年，南京大学、南开大学等41家获批；</a:t>
            </a:r>
            <a:endParaRPr kumimoji="0" lang="en-US" altLang="zh-CN" sz="2400" b="1" i="0" u="none" strike="noStrike" kern="1200" cap="none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defRPr/>
            </a:pPr>
            <a:r>
              <a:rPr kumimoji="0" lang="en-US" altLang="zh-CN" sz="2400" b="1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2022年，华中科技大学、北京交通大学等71家获批</a:t>
            </a:r>
            <a:r>
              <a:rPr kumimoji="0" lang="zh-CN" altLang="en-US" sz="2400" b="1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。</a:t>
            </a:r>
            <a:endParaRPr kumimoji="0" lang="en-US" altLang="zh-CN" sz="2400" b="1" i="0" u="none" strike="noStrike" kern="1200" cap="none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defRPr/>
            </a:pPr>
            <a:r>
              <a:rPr kumimoji="0" lang="en-US" altLang="zh-CN" sz="2400" b="1" i="0" u="none" strike="noStrike" kern="1200" cap="none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目前，国内</a:t>
            </a:r>
            <a:r>
              <a:rPr kumimoji="0" lang="zh-CN" altLang="en-US" sz="2400" b="1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约</a:t>
            </a:r>
            <a:r>
              <a:rPr kumimoji="0" lang="en-US" altLang="zh-CN" sz="2400" b="1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有220所高校布点数字经济</a:t>
            </a:r>
            <a:r>
              <a:rPr kumimoji="0" lang="zh-CN" altLang="en-US" sz="2400" b="1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本科</a:t>
            </a:r>
            <a:r>
              <a:rPr kumimoji="0" lang="en-US" altLang="zh-CN" sz="2400" b="1" i="0" u="none" strike="noStrike" kern="1200" cap="none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专业</a:t>
            </a:r>
            <a:r>
              <a:rPr kumimoji="0" lang="zh-CN" altLang="en-US" sz="2400" b="1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。</a:t>
            </a:r>
            <a:endParaRPr lang="zh-CN" altLang="en-US" sz="2400" b="1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0" name="直接连接符 8"/>
          <p:cNvCxnSpPr/>
          <p:nvPr/>
        </p:nvCxnSpPr>
        <p:spPr>
          <a:xfrm>
            <a:off x="4586323" y="1095015"/>
            <a:ext cx="0" cy="849154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1048596" name="文本框 26"/>
          <p:cNvSpPr txBox="1"/>
          <p:nvPr/>
        </p:nvSpPr>
        <p:spPr>
          <a:xfrm>
            <a:off x="3435467" y="1172705"/>
            <a:ext cx="993180" cy="706755"/>
          </a:xfrm>
          <a:prstGeom prst="rect">
            <a:avLst/>
          </a:prstGeom>
          <a:solidFill>
            <a:srgbClr val="417C4B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000" b="0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01</a:t>
            </a:r>
            <a:endParaRPr kumimoji="0" lang="en-US" altLang="zh-CN" sz="4000" b="0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</a:endParaRPr>
          </a:p>
        </p:txBody>
      </p:sp>
      <p:grpSp>
        <p:nvGrpSpPr>
          <p:cNvPr id="30" name="组合 11"/>
          <p:cNvGrpSpPr/>
          <p:nvPr/>
        </p:nvGrpSpPr>
        <p:grpSpPr>
          <a:xfrm>
            <a:off x="29210" y="-60960"/>
            <a:ext cx="2335530" cy="6906895"/>
            <a:chOff x="695293" y="-25074"/>
            <a:chExt cx="2822801" cy="6907157"/>
          </a:xfrm>
          <a:solidFill>
            <a:srgbClr val="27713A"/>
          </a:solidFill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1048597" name="平行四边形 29"/>
            <p:cNvSpPr/>
            <p:nvPr/>
          </p:nvSpPr>
          <p:spPr>
            <a:xfrm>
              <a:off x="695293" y="-13030"/>
              <a:ext cx="2822801" cy="6883071"/>
            </a:xfrm>
            <a:prstGeom prst="parallelogram">
              <a:avLst>
                <a:gd name="adj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pic>
          <p:nvPicPr>
            <p:cNvPr id="2097154" name="图片 30"/>
            <p:cNvPicPr>
              <a:picLocks noChangeAspect="1"/>
            </p:cNvPicPr>
            <p:nvPr/>
          </p:nvPicPr>
          <p:blipFill rotWithShape="1">
            <a:blip r:embed="rId1" cstate="screen">
              <a:alphaModFix amt="7000"/>
            </a:blip>
            <a:srcRect t="-717"/>
            <a:stretch>
              <a:fillRect/>
            </a:stretch>
          </p:blipFill>
          <p:spPr>
            <a:xfrm>
              <a:off x="729247" y="-25074"/>
              <a:ext cx="2788847" cy="6907157"/>
            </a:xfrm>
            <a:prstGeom prst="rect">
              <a:avLst/>
            </a:prstGeom>
            <a:grpFill/>
          </p:spPr>
        </p:pic>
      </p:grpSp>
      <p:cxnSp>
        <p:nvCxnSpPr>
          <p:cNvPr id="3145731" name="直接连接符 14"/>
          <p:cNvCxnSpPr/>
          <p:nvPr/>
        </p:nvCxnSpPr>
        <p:spPr>
          <a:xfrm>
            <a:off x="4586323" y="2924320"/>
            <a:ext cx="0" cy="849154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145732" name="直接连接符 18"/>
          <p:cNvCxnSpPr/>
          <p:nvPr/>
        </p:nvCxnSpPr>
        <p:spPr>
          <a:xfrm>
            <a:off x="4586353" y="4816115"/>
            <a:ext cx="0" cy="849154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1048598" name="文本框 26"/>
          <p:cNvSpPr txBox="1"/>
          <p:nvPr>
            <p:custDataLst>
              <p:tags r:id="rId2"/>
            </p:custDataLst>
          </p:nvPr>
        </p:nvSpPr>
        <p:spPr>
          <a:xfrm>
            <a:off x="3430387" y="2962135"/>
            <a:ext cx="993180" cy="706755"/>
          </a:xfrm>
          <a:prstGeom prst="rect">
            <a:avLst/>
          </a:prstGeom>
          <a:solidFill>
            <a:srgbClr val="417C4B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000" b="0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02</a:t>
            </a:r>
            <a:endParaRPr kumimoji="0" lang="en-US" altLang="zh-CN" sz="4000" b="0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</a:endParaRPr>
          </a:p>
        </p:txBody>
      </p:sp>
      <p:sp>
        <p:nvSpPr>
          <p:cNvPr id="1048599" name="文本框 26"/>
          <p:cNvSpPr txBox="1"/>
          <p:nvPr>
            <p:custDataLst>
              <p:tags r:id="rId3"/>
            </p:custDataLst>
          </p:nvPr>
        </p:nvSpPr>
        <p:spPr>
          <a:xfrm>
            <a:off x="3449437" y="4834750"/>
            <a:ext cx="993180" cy="706755"/>
          </a:xfrm>
          <a:prstGeom prst="rect">
            <a:avLst/>
          </a:prstGeom>
          <a:solidFill>
            <a:srgbClr val="417C4B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000" b="0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03</a:t>
            </a:r>
            <a:endParaRPr kumimoji="0" lang="en-US" altLang="zh-CN" sz="4000" b="0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</a:endParaRPr>
          </a:p>
        </p:txBody>
      </p:sp>
      <p:sp>
        <p:nvSpPr>
          <p:cNvPr id="1048600" name="平行四边形 1"/>
          <p:cNvSpPr/>
          <p:nvPr/>
        </p:nvSpPr>
        <p:spPr>
          <a:xfrm>
            <a:off x="4786630" y="1235075"/>
            <a:ext cx="6055360" cy="690880"/>
          </a:xfrm>
          <a:prstGeom prst="parallelogram">
            <a:avLst/>
          </a:prstGeom>
        </p:spPr>
        <p:txBody>
          <a:bodyPr wrap="square" lIns="121758" tIns="60879" rIns="121758" bIns="60879">
            <a:spAutoFit/>
          </a:bodyPr>
          <a:lstStyle/>
          <a:p>
            <a:pPr defTabSz="1243330"/>
            <a:endParaRPr lang="zh-CN" altLang="en-US" sz="43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01" name="平行四边形 6"/>
          <p:cNvSpPr/>
          <p:nvPr/>
        </p:nvSpPr>
        <p:spPr>
          <a:xfrm>
            <a:off x="4744085" y="1143635"/>
            <a:ext cx="6147435" cy="649605"/>
          </a:xfrm>
          <a:prstGeom prst="parallelogram">
            <a:avLst/>
          </a:prstGeom>
          <a:solidFill>
            <a:srgbClr val="417C4B"/>
          </a:solidFill>
        </p:spPr>
        <p:txBody>
          <a:bodyPr wrap="square" lIns="121758" tIns="60879" rIns="121758" bIns="60879">
            <a:noAutofit/>
          </a:bodyPr>
          <a:lstStyle/>
          <a:p>
            <a:pPr defTabSz="1243330"/>
            <a:endParaRPr lang="zh-CN" altLang="en-US" sz="43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02" name="文本框 3"/>
          <p:cNvSpPr txBox="1"/>
          <p:nvPr/>
        </p:nvSpPr>
        <p:spPr>
          <a:xfrm>
            <a:off x="4968875" y="1235075"/>
            <a:ext cx="5748020" cy="46166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 b="1" spc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数字经济专业产生背景</a:t>
            </a:r>
            <a:endParaRPr lang="zh-CN" altLang="en-US" sz="2400" b="1" spc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03" name="平行四边形 12"/>
          <p:cNvSpPr/>
          <p:nvPr>
            <p:custDataLst>
              <p:tags r:id="rId4"/>
            </p:custDataLst>
          </p:nvPr>
        </p:nvSpPr>
        <p:spPr>
          <a:xfrm>
            <a:off x="4744085" y="2965450"/>
            <a:ext cx="6229985" cy="649605"/>
          </a:xfrm>
          <a:prstGeom prst="parallelogram">
            <a:avLst/>
          </a:prstGeom>
          <a:solidFill>
            <a:srgbClr val="417C4B"/>
          </a:solidFill>
        </p:spPr>
        <p:txBody>
          <a:bodyPr wrap="square" lIns="121758" tIns="60879" rIns="121758" bIns="60879">
            <a:noAutofit/>
          </a:bodyPr>
          <a:lstStyle/>
          <a:p>
            <a:pPr defTabSz="1243330"/>
            <a:endParaRPr lang="zh-CN" altLang="en-US" sz="43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04" name="平行四边形 15"/>
          <p:cNvSpPr/>
          <p:nvPr>
            <p:custDataLst>
              <p:tags r:id="rId5"/>
            </p:custDataLst>
          </p:nvPr>
        </p:nvSpPr>
        <p:spPr>
          <a:xfrm>
            <a:off x="4744085" y="4787265"/>
            <a:ext cx="6139815" cy="649605"/>
          </a:xfrm>
          <a:prstGeom prst="parallelogram">
            <a:avLst/>
          </a:prstGeom>
          <a:solidFill>
            <a:srgbClr val="417C4B"/>
          </a:solidFill>
        </p:spPr>
        <p:txBody>
          <a:bodyPr wrap="square" lIns="121758" tIns="60879" rIns="121758" bIns="60879">
            <a:noAutofit/>
          </a:bodyPr>
          <a:lstStyle/>
          <a:p>
            <a:pPr defTabSz="1243330"/>
            <a:endParaRPr lang="zh-CN" altLang="en-US" sz="43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05" name="文本框 99"/>
          <p:cNvSpPr txBox="1"/>
          <p:nvPr/>
        </p:nvSpPr>
        <p:spPr>
          <a:xfrm>
            <a:off x="4968875" y="3060065"/>
            <a:ext cx="5873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kern="1200" cap="none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为何选择数字经济作为辅修专业</a:t>
            </a:r>
            <a:endParaRPr kumimoji="0" lang="zh-CN" sz="2400" b="1" i="0" u="none" strike="noStrike" kern="1200" cap="none" spc="1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8606" name="文本框 104"/>
          <p:cNvSpPr txBox="1"/>
          <p:nvPr/>
        </p:nvSpPr>
        <p:spPr>
          <a:xfrm>
            <a:off x="4968875" y="4885055"/>
            <a:ext cx="57480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课程体系与专业优势</a:t>
            </a:r>
            <a:endParaRPr kumimoji="0" lang="zh-CN" sz="2400" b="1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8607" name="文本框 21"/>
          <p:cNvSpPr txBox="1"/>
          <p:nvPr/>
        </p:nvSpPr>
        <p:spPr>
          <a:xfrm>
            <a:off x="581549" y="1337310"/>
            <a:ext cx="1403461" cy="41001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10000"/>
              </a:lnSpc>
            </a:pPr>
            <a:r>
              <a:rPr lang="zh-CN" altLang="en-US" sz="7200" b="1" dirty="0">
                <a:solidFill>
                  <a:schemeClr val="bg1"/>
                </a:solidFill>
                <a:latin typeface="华文新魏" panose="02010800040101010101" charset="-122"/>
                <a:ea typeface="华文新魏" panose="02010800040101010101" charset="-122"/>
              </a:rPr>
              <a:t>目录</a:t>
            </a:r>
            <a:endParaRPr lang="zh-CN" altLang="en-US" sz="7200" b="1" dirty="0">
              <a:solidFill>
                <a:schemeClr val="bg1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546DC-DD2D-A940-A706-F6627B10989A}" type="slidenum">
              <a:rPr kumimoji="1" lang="zh-CN" altLang="en-US" smtClean="0"/>
            </a:fld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0"/>
          <p:cNvGrpSpPr/>
          <p:nvPr/>
        </p:nvGrpSpPr>
        <p:grpSpPr>
          <a:xfrm>
            <a:off x="0" y="-5080"/>
            <a:ext cx="12192000" cy="1204506"/>
            <a:chOff x="0" y="-2"/>
            <a:chExt cx="19200" cy="1326"/>
          </a:xfrm>
        </p:grpSpPr>
        <p:pic>
          <p:nvPicPr>
            <p:cNvPr id="2097159" name="ppt定制、美化就找爆改ppt14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>
              <a:biLevel thresh="25000"/>
            </a:blip>
            <a:stretch>
              <a:fillRect/>
            </a:stretch>
          </p:blipFill>
          <p:spPr>
            <a:xfrm>
              <a:off x="592" y="155"/>
              <a:ext cx="3711" cy="1012"/>
            </a:xfrm>
            <a:prstGeom prst="rect">
              <a:avLst/>
            </a:prstGeom>
          </p:spPr>
        </p:pic>
        <p:sp>
          <p:nvSpPr>
            <p:cNvPr id="1048613" name="文本框 19"/>
            <p:cNvSpPr txBox="1"/>
            <p:nvPr>
              <p:custDataLst>
                <p:tags r:id="rId3"/>
              </p:custDataLst>
            </p:nvPr>
          </p:nvSpPr>
          <p:spPr>
            <a:xfrm>
              <a:off x="5829" y="207"/>
              <a:ext cx="8476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一、近几年学院的发展成绩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36" name="组合 13"/>
            <p:cNvGrpSpPr/>
            <p:nvPr/>
          </p:nvGrpSpPr>
          <p:grpSpPr>
            <a:xfrm>
              <a:off x="0" y="-2"/>
              <a:ext cx="19200" cy="1326"/>
              <a:chOff x="0" y="-2"/>
              <a:chExt cx="19200" cy="1326"/>
            </a:xfrm>
          </p:grpSpPr>
          <p:sp>
            <p:nvSpPr>
              <p:cNvPr id="1048614" name="矩形 1"/>
              <p:cNvSpPr/>
              <p:nvPr>
                <p:custDataLst>
                  <p:tags r:id="rId4"/>
                </p:custDataLst>
              </p:nvPr>
            </p:nvSpPr>
            <p:spPr>
              <a:xfrm>
                <a:off x="0" y="-2"/>
                <a:ext cx="19200" cy="1169"/>
              </a:xfrm>
              <a:prstGeom prst="rect">
                <a:avLst/>
              </a:prstGeom>
              <a:solidFill>
                <a:srgbClr val="27713A"/>
              </a:solidFill>
            </p:spPr>
            <p:txBody>
              <a:bodyPr lIns="0" tIns="0" rIns="0" bIns="0" rtlCol="0" anchor="t">
                <a:no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25" b="1" i="0" u="none" strike="noStrike" kern="1200" cap="none" spc="0" normalizeH="0" baseline="0" noProof="0">
                  <a:ln>
                    <a:noFill/>
                  </a:ln>
                  <a:solidFill>
                    <a:srgbClr val="9EB6D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  <p:sp>
            <p:nvSpPr>
              <p:cNvPr id="1048615" name="文本框 14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2162" y="214"/>
                <a:ext cx="8507" cy="1110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1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+mn-ea"/>
                  </a:rPr>
                  <a:t>Why? </a:t>
                </a:r>
                <a:r>
                  <a:rPr kumimoji="0" lang="zh-CN" altLang="en-US" sz="2800" b="1" i="0" u="none" strike="noStrike" kern="1200" cap="none" spc="1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+mn-ea"/>
                  </a:rPr>
                  <a:t>为什么辅修数字经济专业</a:t>
                </a:r>
                <a:endPara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endParaRPr>
              </a:p>
            </p:txBody>
          </p:sp>
        </p:grpSp>
      </p:grpSp>
      <p:grpSp>
        <p:nvGrpSpPr>
          <p:cNvPr id="37" name="组合 15"/>
          <p:cNvGrpSpPr/>
          <p:nvPr/>
        </p:nvGrpSpPr>
        <p:grpSpPr>
          <a:xfrm>
            <a:off x="0" y="6354445"/>
            <a:ext cx="12192000" cy="504190"/>
            <a:chOff x="0" y="10006"/>
            <a:chExt cx="19200" cy="794"/>
          </a:xfrm>
        </p:grpSpPr>
        <p:grpSp>
          <p:nvGrpSpPr>
            <p:cNvPr id="38" name="组合 16"/>
            <p:cNvGrpSpPr/>
            <p:nvPr/>
          </p:nvGrpSpPr>
          <p:grpSpPr>
            <a:xfrm>
              <a:off x="0" y="10006"/>
              <a:ext cx="19200" cy="795"/>
              <a:chOff x="0" y="10249"/>
              <a:chExt cx="19200" cy="552"/>
            </a:xfrm>
            <a:solidFill>
              <a:srgbClr val="276CCB"/>
            </a:solidFill>
          </p:grpSpPr>
          <p:sp>
            <p:nvSpPr>
              <p:cNvPr id="1048616" name="任意多边形: 形状 75"/>
              <p:cNvSpPr/>
              <p:nvPr>
                <p:custDataLst>
                  <p:tags r:id="rId6"/>
                </p:custDataLst>
              </p:nvPr>
            </p:nvSpPr>
            <p:spPr>
              <a:xfrm rot="16200000" flipV="1">
                <a:off x="9324" y="925"/>
                <a:ext cx="552" cy="19200"/>
              </a:xfrm>
              <a:prstGeom prst="rect">
                <a:avLst/>
              </a:prstGeom>
              <a:solidFill>
                <a:srgbClr val="27713A"/>
              </a:solidFill>
            </p:spPr>
            <p:txBody>
              <a:bodyPr wrap="square" lIns="0" tIns="0" rIns="0" bIns="0" rtlCol="0" anchor="t">
                <a:no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25" b="1" i="0" u="none" strike="noStrike" kern="1200" cap="none" spc="0" normalizeH="0" baseline="0" noProof="0">
                  <a:ln>
                    <a:noFill/>
                  </a:ln>
                  <a:solidFill>
                    <a:srgbClr val="9EB6D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  <p:sp>
            <p:nvSpPr>
              <p:cNvPr id="1048617" name="任意多边形: 形状 74"/>
              <p:cNvSpPr/>
              <p:nvPr>
                <p:custDataLst>
                  <p:tags r:id="rId7"/>
                </p:custDataLst>
              </p:nvPr>
            </p:nvSpPr>
            <p:spPr>
              <a:xfrm rot="16200000" flipV="1">
                <a:off x="9423" y="1024"/>
                <a:ext cx="355" cy="19200"/>
              </a:xfrm>
              <a:prstGeom prst="rect">
                <a:avLst/>
              </a:prstGeom>
              <a:solidFill>
                <a:srgbClr val="27713A"/>
              </a:solidFill>
            </p:spPr>
            <p:txBody>
              <a:bodyPr wrap="square" lIns="0" tIns="0" rIns="0" bIns="0" rtlCol="0" anchor="t">
                <a:no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25" b="1" i="0" u="none" strike="noStrike" kern="1200" cap="none" spc="0" normalizeH="0" baseline="0" noProof="0">
                  <a:ln>
                    <a:noFill/>
                  </a:ln>
                  <a:solidFill>
                    <a:srgbClr val="9EB6D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</p:grpSp>
        <p:pic>
          <p:nvPicPr>
            <p:cNvPr id="2097160" name="ppt定制、美化就找爆改ppt14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">
              <a:biLevel thresh="25000"/>
            </a:blip>
            <a:stretch>
              <a:fillRect/>
            </a:stretch>
          </p:blipFill>
          <p:spPr>
            <a:xfrm>
              <a:off x="16098" y="10006"/>
              <a:ext cx="2824" cy="770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1459865" y="1395324"/>
            <a:ext cx="9272270" cy="3632200"/>
            <a:chOff x="2232" y="1588"/>
            <a:chExt cx="14602" cy="5720"/>
          </a:xfrm>
        </p:grpSpPr>
        <p:grpSp>
          <p:nvGrpSpPr>
            <p:cNvPr id="3" name="组合 2"/>
            <p:cNvGrpSpPr/>
            <p:nvPr/>
          </p:nvGrpSpPr>
          <p:grpSpPr>
            <a:xfrm>
              <a:off x="2239" y="1588"/>
              <a:ext cx="14593" cy="1229"/>
              <a:chOff x="3951" y="2220"/>
              <a:chExt cx="10754" cy="1150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3951" y="2220"/>
                <a:ext cx="4276" cy="115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数字产业化</a:t>
                </a:r>
                <a:endPara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1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（信息产业增加值）</a:t>
                </a:r>
                <a:endPara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8227" y="2220"/>
                <a:ext cx="6479" cy="1150"/>
              </a:xfrm>
              <a:prstGeom prst="rect">
                <a:avLst/>
              </a:prstGeom>
              <a:solidFill>
                <a:srgbClr val="0073CF"/>
              </a:solidFill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6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产业数字化</a:t>
                </a:r>
                <a:endParaRPr lang="zh-CN" altLang="en-US" sz="16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16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（信息技术对其他产业贡献）</a:t>
                </a:r>
                <a:endParaRPr lang="zh-CN" altLang="en-US" sz="16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2232" y="2901"/>
              <a:ext cx="14602" cy="4087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15" descr="信号"/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2703" y="3141"/>
              <a:ext cx="707" cy="707"/>
            </a:xfrm>
            <a:prstGeom prst="rect">
              <a:avLst/>
            </a:prstGeom>
          </p:spPr>
        </p:pic>
        <p:pic>
          <p:nvPicPr>
            <p:cNvPr id="11" name="图片 16" descr="芯片"/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2703" y="4145"/>
              <a:ext cx="722" cy="722"/>
            </a:xfrm>
            <a:prstGeom prst="rect">
              <a:avLst/>
            </a:prstGeom>
          </p:spPr>
        </p:pic>
        <p:pic>
          <p:nvPicPr>
            <p:cNvPr id="12" name="图片 38" descr="文件"/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2703" y="5165"/>
              <a:ext cx="632" cy="632"/>
            </a:xfrm>
            <a:prstGeom prst="rect">
              <a:avLst/>
            </a:prstGeom>
          </p:spPr>
        </p:pic>
        <p:pic>
          <p:nvPicPr>
            <p:cNvPr id="13" name="图片 39" descr="互联网"/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2703" y="6095"/>
              <a:ext cx="688" cy="688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3711" y="3240"/>
              <a:ext cx="1731" cy="48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zh-CN" altLang="en-US" sz="14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基础电信</a:t>
              </a:r>
              <a:endParaRPr lang="zh-CN" altLang="en-US" sz="1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711" y="4228"/>
              <a:ext cx="1731" cy="48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zh-CN" altLang="en-US" sz="14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电子制造</a:t>
              </a:r>
              <a:endParaRPr lang="zh-CN" altLang="en-US" sz="1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711" y="5216"/>
              <a:ext cx="2119" cy="48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zh-CN" altLang="en-US" sz="14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软件及服务</a:t>
              </a:r>
              <a:endParaRPr lang="zh-CN" altLang="en-US" sz="1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711" y="6204"/>
              <a:ext cx="1731" cy="48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zh-CN" altLang="en-US" sz="14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互联网</a:t>
              </a:r>
              <a:endParaRPr lang="zh-CN" altLang="en-US" sz="1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494" y="2995"/>
              <a:ext cx="3072" cy="3904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9" name="图片 54" descr="靶子"/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8048" y="3820"/>
              <a:ext cx="2301" cy="2301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8355" y="4673"/>
              <a:ext cx="1675" cy="53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noAutofit/>
            </a:bodyPr>
            <a:lstStyle/>
            <a:p>
              <a:r>
                <a:rPr lang="zh-CN" altLang="en-US" sz="1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数字经济</a:t>
              </a:r>
              <a:endPara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1" name="直接连接符 20"/>
            <p:cNvCxnSpPr>
              <a:stCxn id="18" idx="3"/>
              <a:endCxn id="19" idx="1"/>
            </p:cNvCxnSpPr>
            <p:nvPr/>
          </p:nvCxnSpPr>
          <p:spPr>
            <a:xfrm>
              <a:off x="5569" y="4972"/>
              <a:ext cx="2477" cy="13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grpSp>
          <p:nvGrpSpPr>
            <p:cNvPr id="22" name="组合 21"/>
            <p:cNvGrpSpPr/>
            <p:nvPr/>
          </p:nvGrpSpPr>
          <p:grpSpPr>
            <a:xfrm rot="16200000">
              <a:off x="12016" y="3126"/>
              <a:ext cx="1090" cy="1075"/>
              <a:chOff x="12055" y="3192"/>
              <a:chExt cx="1076" cy="1076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12055" y="3192"/>
                <a:ext cx="1077" cy="1077"/>
              </a:xfrm>
              <a:prstGeom prst="ellipse">
                <a:avLst/>
              </a:prstGeom>
              <a:solidFill>
                <a:schemeClr val="accent1"/>
              </a:solidFill>
              <a:ln w="25400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饼形 67"/>
              <p:cNvSpPr/>
              <p:nvPr/>
            </p:nvSpPr>
            <p:spPr>
              <a:xfrm>
                <a:off x="12079" y="3224"/>
                <a:ext cx="1044" cy="1011"/>
              </a:xfrm>
              <a:prstGeom prst="pi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 rot="16200000">
              <a:off x="12016" y="4426"/>
              <a:ext cx="1090" cy="1075"/>
              <a:chOff x="12055" y="3192"/>
              <a:chExt cx="1076" cy="1076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12055" y="3192"/>
                <a:ext cx="1077" cy="1077"/>
              </a:xfrm>
              <a:prstGeom prst="ellipse">
                <a:avLst/>
              </a:prstGeom>
              <a:solidFill>
                <a:schemeClr val="accent1"/>
              </a:solidFill>
              <a:ln w="25400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饼形 70"/>
              <p:cNvSpPr/>
              <p:nvPr/>
            </p:nvSpPr>
            <p:spPr>
              <a:xfrm>
                <a:off x="12079" y="3224"/>
                <a:ext cx="1044" cy="1011"/>
              </a:xfrm>
              <a:prstGeom prst="pi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 rot="16200000">
              <a:off x="12016" y="5711"/>
              <a:ext cx="1090" cy="1075"/>
              <a:chOff x="12055" y="3192"/>
              <a:chExt cx="1076" cy="1076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12055" y="3192"/>
                <a:ext cx="1077" cy="1077"/>
              </a:xfrm>
              <a:prstGeom prst="ellipse">
                <a:avLst/>
              </a:prstGeom>
              <a:solidFill>
                <a:schemeClr val="accent1"/>
              </a:solidFill>
              <a:ln w="25400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饼形 73"/>
              <p:cNvSpPr/>
              <p:nvPr/>
            </p:nvSpPr>
            <p:spPr>
              <a:xfrm>
                <a:off x="12079" y="3224"/>
                <a:ext cx="1044" cy="1011"/>
              </a:xfrm>
              <a:prstGeom prst="pi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12252" y="3752"/>
              <a:ext cx="692" cy="36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zh-CN" altLang="en-US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农业</a:t>
              </a:r>
              <a:endParaRPr lang="zh-CN" altLang="en-US" sz="9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2228" y="5047"/>
              <a:ext cx="692" cy="36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zh-CN" altLang="en-US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工业</a:t>
              </a:r>
              <a:endParaRPr lang="zh-CN" altLang="en-US" sz="9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2167" y="6361"/>
              <a:ext cx="841" cy="36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zh-CN" altLang="en-US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服务业</a:t>
              </a:r>
              <a:endParaRPr lang="zh-CN" altLang="en-US" sz="9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8" name="图片 77" descr="草"/>
            <p:cNvPicPr>
              <a:picLocks noChangeAspect="1"/>
            </p:cNvPicPr>
            <p:nvPr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12672" y="3454"/>
              <a:ext cx="275" cy="275"/>
            </a:xfrm>
            <a:prstGeom prst="rect">
              <a:avLst/>
            </a:prstGeom>
          </p:spPr>
        </p:pic>
        <p:pic>
          <p:nvPicPr>
            <p:cNvPr id="29" name="图片 78" descr="房子"/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12628" y="4743"/>
              <a:ext cx="397" cy="397"/>
            </a:xfrm>
            <a:prstGeom prst="rect">
              <a:avLst/>
            </a:prstGeom>
          </p:spPr>
        </p:pic>
        <p:pic>
          <p:nvPicPr>
            <p:cNvPr id="30" name="图片 79" descr="服务员"/>
            <p:cNvPicPr>
              <a:picLocks noChangeAspect="1"/>
            </p:cNvPicPr>
            <p:nvPr/>
          </p:nvPicPr>
          <p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12628" y="5999"/>
              <a:ext cx="424" cy="424"/>
            </a:xfrm>
            <a:prstGeom prst="rect">
              <a:avLst/>
            </a:prstGeom>
          </p:spPr>
        </p:pic>
        <p:grpSp>
          <p:nvGrpSpPr>
            <p:cNvPr id="31" name="组合 30"/>
            <p:cNvGrpSpPr/>
            <p:nvPr/>
          </p:nvGrpSpPr>
          <p:grpSpPr>
            <a:xfrm>
              <a:off x="12539" y="3057"/>
              <a:ext cx="2766" cy="725"/>
              <a:chOff x="12539" y="3066"/>
              <a:chExt cx="2769" cy="716"/>
            </a:xfrm>
          </p:grpSpPr>
          <p:cxnSp>
            <p:nvCxnSpPr>
              <p:cNvPr id="46" name="肘形连接符 81"/>
              <p:cNvCxnSpPr/>
              <p:nvPr/>
            </p:nvCxnSpPr>
            <p:spPr>
              <a:xfrm>
                <a:off x="12539" y="3530"/>
                <a:ext cx="2144" cy="240"/>
              </a:xfrm>
              <a:prstGeom prst="bentConnector3">
                <a:avLst>
                  <a:gd name="adj1" fmla="val 50047"/>
                </a:avLst>
              </a:prstGeom>
              <a:ln w="22225" cap="flat" cmpd="sng">
                <a:solidFill>
                  <a:schemeClr val="accent1">
                    <a:shade val="50000"/>
                  </a:schemeClr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47" name="文本框 46"/>
              <p:cNvSpPr txBox="1"/>
              <p:nvPr/>
            </p:nvSpPr>
            <p:spPr>
              <a:xfrm>
                <a:off x="13659" y="3066"/>
                <a:ext cx="1649" cy="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ICT</a:t>
                </a:r>
                <a:r>
                  <a:rPr lang="zh-CN" altLang="en-US" sz="1200" b="1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投入在农业中贡献</a:t>
                </a:r>
                <a:endParaRPr lang="zh-CN" altLang="en-US" sz="1200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12739" y="4233"/>
              <a:ext cx="2766" cy="725"/>
              <a:chOff x="12539" y="3066"/>
              <a:chExt cx="2769" cy="716"/>
            </a:xfrm>
          </p:grpSpPr>
          <p:cxnSp>
            <p:nvCxnSpPr>
              <p:cNvPr id="44" name="肘形连接符 84"/>
              <p:cNvCxnSpPr/>
              <p:nvPr/>
            </p:nvCxnSpPr>
            <p:spPr>
              <a:xfrm>
                <a:off x="12539" y="3530"/>
                <a:ext cx="2144" cy="240"/>
              </a:xfrm>
              <a:prstGeom prst="bentConnector3">
                <a:avLst>
                  <a:gd name="adj1" fmla="val 50047"/>
                </a:avLst>
              </a:prstGeom>
              <a:ln w="22225" cap="flat" cmpd="sng">
                <a:solidFill>
                  <a:schemeClr val="accent1">
                    <a:shade val="50000"/>
                  </a:schemeClr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45" name="文本框 44"/>
              <p:cNvSpPr txBox="1"/>
              <p:nvPr/>
            </p:nvSpPr>
            <p:spPr>
              <a:xfrm>
                <a:off x="13659" y="3066"/>
                <a:ext cx="1649" cy="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ICT</a:t>
                </a:r>
                <a:r>
                  <a:rPr lang="zh-CN" altLang="en-US" sz="1200" b="1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投入在工业中贡献</a:t>
                </a:r>
                <a:endParaRPr lang="zh-CN" altLang="en-US" sz="1200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12739" y="5449"/>
              <a:ext cx="2766" cy="725"/>
              <a:chOff x="12539" y="3066"/>
              <a:chExt cx="2769" cy="716"/>
            </a:xfrm>
          </p:grpSpPr>
          <p:cxnSp>
            <p:nvCxnSpPr>
              <p:cNvPr id="42" name="肘形连接符 87"/>
              <p:cNvCxnSpPr/>
              <p:nvPr/>
            </p:nvCxnSpPr>
            <p:spPr>
              <a:xfrm>
                <a:off x="12539" y="3530"/>
                <a:ext cx="2144" cy="240"/>
              </a:xfrm>
              <a:prstGeom prst="bentConnector3">
                <a:avLst>
                  <a:gd name="adj1" fmla="val 50047"/>
                </a:avLst>
              </a:prstGeom>
              <a:ln w="22225" cap="flat" cmpd="sng">
                <a:solidFill>
                  <a:schemeClr val="accent1">
                    <a:shade val="50000"/>
                  </a:schemeClr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43" name="文本框 42"/>
              <p:cNvSpPr txBox="1"/>
              <p:nvPr/>
            </p:nvSpPr>
            <p:spPr>
              <a:xfrm>
                <a:off x="13659" y="3066"/>
                <a:ext cx="1649" cy="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ICT</a:t>
                </a:r>
                <a:r>
                  <a:rPr lang="zh-CN" altLang="en-US" sz="1200" b="1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投入在服务业中贡献</a:t>
                </a:r>
                <a:endParaRPr lang="zh-CN" altLang="en-US" sz="1200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</p:grpSp>
        <p:cxnSp>
          <p:nvCxnSpPr>
            <p:cNvPr id="34" name="肘形连接符 89"/>
            <p:cNvCxnSpPr>
              <a:stCxn id="19" idx="0"/>
              <a:endCxn id="52" idx="7"/>
            </p:cNvCxnSpPr>
            <p:nvPr/>
          </p:nvCxnSpPr>
          <p:spPr>
            <a:xfrm rot="16200000">
              <a:off x="10397" y="2069"/>
              <a:ext cx="567" cy="2994"/>
            </a:xfrm>
            <a:prstGeom prst="bentConnector2">
              <a:avLst/>
            </a:prstGeom>
            <a:ln w="25400"/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39" name="肘形连接符 90"/>
            <p:cNvCxnSpPr/>
            <p:nvPr/>
          </p:nvCxnSpPr>
          <p:spPr>
            <a:xfrm>
              <a:off x="9185" y="6120"/>
              <a:ext cx="2834" cy="134"/>
            </a:xfrm>
            <a:prstGeom prst="bentConnector3">
              <a:avLst>
                <a:gd name="adj1" fmla="val 50035"/>
              </a:avLst>
            </a:prstGeom>
            <a:ln w="25400"/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>
              <a:stCxn id="19" idx="3"/>
              <a:endCxn id="50" idx="0"/>
            </p:cNvCxnSpPr>
            <p:nvPr/>
          </p:nvCxnSpPr>
          <p:spPr>
            <a:xfrm flipV="1">
              <a:off x="10320" y="4970"/>
              <a:ext cx="1702" cy="15"/>
            </a:xfrm>
            <a:prstGeom prst="line">
              <a:avLst/>
            </a:prstGeom>
            <a:ln w="25400"/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41" name="文本框 40"/>
            <p:cNvSpPr txBox="1"/>
            <p:nvPr/>
          </p:nvSpPr>
          <p:spPr>
            <a:xfrm>
              <a:off x="8169" y="6722"/>
              <a:ext cx="1787" cy="5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r>
                <a: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国民经济</a:t>
              </a: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56" name="图片 55" descr="微信图片_20220323201044"/>
          <p:cNvPicPr/>
          <p:nvPr>
            <p:custDataLst>
              <p:tags r:id="rId25"/>
            </p:custDataLst>
          </p:nvPr>
        </p:nvPicPr>
        <p:blipFill>
          <a:blip r:embed="rId26"/>
          <a:srcRect t="28653" r="69643" b="31182"/>
          <a:stretch>
            <a:fillRect/>
          </a:stretch>
        </p:blipFill>
        <p:spPr>
          <a:xfrm>
            <a:off x="-199390" y="-199971"/>
            <a:ext cx="1572260" cy="1485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BEAUTIFY_FLAG" val=""/>
</p:tagLst>
</file>

<file path=ppt/tags/tag115.xml><?xml version="1.0" encoding="utf-8"?>
<p:tagLst xmlns:p="http://schemas.openxmlformats.org/presentationml/2006/main">
  <p:tag name="KSO_WM_BEAUTIFY_FLAG" val=""/>
</p:tagLst>
</file>

<file path=ppt/tags/tag116.xml><?xml version="1.0" encoding="utf-8"?>
<p:tagLst xmlns:p="http://schemas.openxmlformats.org/presentationml/2006/main">
  <p:tag name="KSO_WM_BEAUTIFY_FLAG" val=""/>
</p:tagLst>
</file>

<file path=ppt/tags/tag117.xml><?xml version="1.0" encoding="utf-8"?>
<p:tagLst xmlns:p="http://schemas.openxmlformats.org/presentationml/2006/main">
  <p:tag name="KSO_WM_BEAUTIFY_FLAG" val=""/>
</p:tagLst>
</file>

<file path=ppt/tags/tag118.xml><?xml version="1.0" encoding="utf-8"?>
<p:tagLst xmlns:p="http://schemas.openxmlformats.org/presentationml/2006/main">
  <p:tag name="KSO_WM_BEAUTIFY_FLAG" val=""/>
</p:tagLst>
</file>

<file path=ppt/tags/tag119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BEAUTIFY_FLAG" val=""/>
</p:tagLst>
</file>

<file path=ppt/tags/tag121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BEAUTIFY_FLAG" val="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BEAUTIFY_FLAG" val=""/>
</p:tagLst>
</file>

<file path=ppt/tags/tag125.xml><?xml version="1.0" encoding="utf-8"?>
<p:tagLst xmlns:p="http://schemas.openxmlformats.org/presentationml/2006/main">
  <p:tag name="KSO_WM_BEAUTIFY_FLAG" val="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BEAUTIFY_FLAG" val=""/>
</p:tagLst>
</file>

<file path=ppt/tags/tag131.xml><?xml version="1.0" encoding="utf-8"?>
<p:tagLst xmlns:p="http://schemas.openxmlformats.org/presentationml/2006/main">
  <p:tag name="KSO_WM_BEAUTIFY_FLAG" val="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KSO_WM_BEAUTIFY_FLAG" val="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BEAUTIFY_FLAG" val="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BEAUTIFY_FLAG" val="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BEAUTIFY_FLAG" val=""/>
</p:tagLst>
</file>

<file path=ppt/tags/tag168.xml><?xml version="1.0" encoding="utf-8"?>
<p:tagLst xmlns:p="http://schemas.openxmlformats.org/presentationml/2006/main">
  <p:tag name="KSO_WM_BEAUTIFY_FLAG" val=""/>
</p:tagLst>
</file>

<file path=ppt/tags/tag169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BEAUTIFY_FLAG" val="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40_2*n_h_i*1_1_2"/>
  <p:tag name="KSO_WM_TEMPLATE_CATEGORY" val="diagram"/>
  <p:tag name="KSO_WM_TEMPLATE_INDEX" val="20230140"/>
  <p:tag name="KSO_WM_UNIT_LAYERLEVEL" val="1_1_1"/>
  <p:tag name="KSO_WM_TAG_VERSION" val="1.0"/>
  <p:tag name="KSO_WM_BEAUTIFY_FLAG" val="#wm#"/>
  <p:tag name="KSO_WM_DIAGRAM_GROUP_CODE" val="n1-1"/>
  <p:tag name="KSO_WM_UNIT_TYPE" val="n_h_i"/>
  <p:tag name="KSO_WM_UNIT_INDEX" val="1_1_2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40_2*n_h_i*1_1_1"/>
  <p:tag name="KSO_WM_TEMPLATE_CATEGORY" val="diagram"/>
  <p:tag name="KSO_WM_TEMPLATE_INDEX" val="20230140"/>
  <p:tag name="KSO_WM_UNIT_LAYERLEVEL" val="1_1_1"/>
  <p:tag name="KSO_WM_TAG_VERSION" val="1.0"/>
  <p:tag name="KSO_WM_BEAUTIFY_FLAG" val="#wm#"/>
  <p:tag name="KSO_WM_DIAGRAM_GROUP_CODE" val="n1-1"/>
  <p:tag name="KSO_WM_UNIT_TYPE" val="n_h_i"/>
  <p:tag name="KSO_WM_UNIT_INDEX" val="1_1_1"/>
  <p:tag name="KSO_WM_UNIT_FILL_FORE_SCHEMECOLOR_INDEX" val="2"/>
  <p:tag name="KSO_WM_UNIT_FILL_TYPE" val="1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40_2*n_h_h_i*1_1_1_1"/>
  <p:tag name="KSO_WM_TEMPLATE_CATEGORY" val="diagram"/>
  <p:tag name="KSO_WM_TEMPLATE_INDEX" val="20230140"/>
  <p:tag name="KSO_WM_UNIT_LAYERLEVEL" val="1_1_1_1"/>
  <p:tag name="KSO_WM_TAG_VERSION" val="1.0"/>
  <p:tag name="KSO_WM_BEAUTIFY_FLAG" val="#wm#"/>
  <p:tag name="KSO_WM_DIAGRAM_GROUP_CODE" val="n1-1"/>
  <p:tag name="KSO_WM_UNIT_TYPE" val="n_h_h_i"/>
  <p:tag name="KSO_WM_UNIT_INDEX" val="1_1_1_1"/>
  <p:tag name="KSO_WM_UNIT_FILL_FORE_SCHEMECOLOR_INDEX" val="5"/>
  <p:tag name="KSO_WM_UNIT_FILL_TYPE" val="1"/>
  <p:tag name="KSO_WM_UNIT_SHADOW_SCHEMECOLOR_INDEX" val="5"/>
  <p:tag name="KSO_WM_UNIT_TEXT_FILL_FORE_SCHEMECOLOR_INDEX" val="2"/>
  <p:tag name="KSO_WM_UNIT_TEX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40_2*n_h_h_i*1_1_2_1"/>
  <p:tag name="KSO_WM_TEMPLATE_CATEGORY" val="diagram"/>
  <p:tag name="KSO_WM_TEMPLATE_INDEX" val="20230140"/>
  <p:tag name="KSO_WM_UNIT_LAYERLEVEL" val="1_1_1_1"/>
  <p:tag name="KSO_WM_TAG_VERSION" val="1.0"/>
  <p:tag name="KSO_WM_BEAUTIFY_FLAG" val="#wm#"/>
  <p:tag name="KSO_WM_DIAGRAM_GROUP_CODE" val="n1-1"/>
  <p:tag name="KSO_WM_UNIT_TYPE" val="n_h_h_i"/>
  <p:tag name="KSO_WM_UNIT_INDEX" val="1_1_2_1"/>
  <p:tag name="KSO_WM_UNIT_FILL_FORE_SCHEMECOLOR_INDEX" val="5"/>
  <p:tag name="KSO_WM_UNIT_FILL_TYPE" val="1"/>
  <p:tag name="KSO_WM_UNIT_SHADOW_SCHEMECOLOR_INDEX" val="5"/>
  <p:tag name="KSO_WM_UNIT_TEXT_FILL_FORE_SCHEMECOLOR_INDEX" val="2"/>
  <p:tag name="KSO_WM_UNIT_TEXT_FILL_TYPE" val="1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40_2*n_h_h_i*1_1_3_1"/>
  <p:tag name="KSO_WM_TEMPLATE_CATEGORY" val="diagram"/>
  <p:tag name="KSO_WM_TEMPLATE_INDEX" val="20230140"/>
  <p:tag name="KSO_WM_UNIT_LAYERLEVEL" val="1_1_1_1"/>
  <p:tag name="KSO_WM_TAG_VERSION" val="1.0"/>
  <p:tag name="KSO_WM_BEAUTIFY_FLAG" val="#wm#"/>
  <p:tag name="KSO_WM_DIAGRAM_GROUP_CODE" val="n1-1"/>
  <p:tag name="KSO_WM_UNIT_TYPE" val="n_h_h_i"/>
  <p:tag name="KSO_WM_UNIT_INDEX" val="1_1_3_1"/>
  <p:tag name="KSO_WM_UNIT_FILL_FORE_SCHEMECOLOR_INDEX" val="5"/>
  <p:tag name="KSO_WM_UNIT_FILL_TYPE" val="1"/>
  <p:tag name="KSO_WM_UNIT_SHADOW_SCHEMECOLOR_INDEX" val="5"/>
  <p:tag name="KSO_WM_UNIT_TEXT_FILL_FORE_SCHEMECOLOR_INDEX" val="2"/>
  <p:tag name="KSO_WM_UNIT_TEXT_FILL_TYPE" val="1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40_2*n_h_h_i*1_1_1_2"/>
  <p:tag name="KSO_WM_TEMPLATE_CATEGORY" val="diagram"/>
  <p:tag name="KSO_WM_TEMPLATE_INDEX" val="20230140"/>
  <p:tag name="KSO_WM_UNIT_LAYERLEVEL" val="1_1_1_1"/>
  <p:tag name="KSO_WM_TAG_VERSION" val="1.0"/>
  <p:tag name="KSO_WM_BEAUTIFY_FLAG" val="#wm#"/>
  <p:tag name="KSO_WM_DIAGRAM_GROUP_CODE" val="n1-1"/>
  <p:tag name="KSO_WM_UNIT_SUBTYPE" val="d"/>
  <p:tag name="KSO_WM_UNIT_TYPE" val="n_h_h_i"/>
  <p:tag name="KSO_WM_UNIT_INDEX" val="1_1_1_2"/>
  <p:tag name="KSO_WM_UNIT_TEXT_FILL_FORE_SCHEMECOLOR_INDEX" val="14"/>
  <p:tag name="KSO_WM_UNIT_TEXT_FILL_TYPE" val="1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40_2*n_h_h_i*1_1_2_2"/>
  <p:tag name="KSO_WM_TEMPLATE_CATEGORY" val="diagram"/>
  <p:tag name="KSO_WM_TEMPLATE_INDEX" val="20230140"/>
  <p:tag name="KSO_WM_UNIT_LAYERLEVEL" val="1_1_1_1"/>
  <p:tag name="KSO_WM_TAG_VERSION" val="1.0"/>
  <p:tag name="KSO_WM_BEAUTIFY_FLAG" val="#wm#"/>
  <p:tag name="KSO_WM_DIAGRAM_GROUP_CODE" val="n1-1"/>
  <p:tag name="KSO_WM_UNIT_SUBTYPE" val="d"/>
  <p:tag name="KSO_WM_UNIT_TYPE" val="n_h_h_i"/>
  <p:tag name="KSO_WM_UNIT_INDEX" val="1_1_2_2"/>
  <p:tag name="KSO_WM_UNIT_TEXT_FILL_FORE_SCHEMECOLOR_INDEX" val="14"/>
  <p:tag name="KSO_WM_UNIT_TEXT_FILL_TYPE" val="1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40_2*n_h_h_i*1_1_3_2"/>
  <p:tag name="KSO_WM_TEMPLATE_CATEGORY" val="diagram"/>
  <p:tag name="KSO_WM_TEMPLATE_INDEX" val="20230140"/>
  <p:tag name="KSO_WM_UNIT_LAYERLEVEL" val="1_1_1_1"/>
  <p:tag name="KSO_WM_TAG_VERSION" val="1.0"/>
  <p:tag name="KSO_WM_BEAUTIFY_FLAG" val="#wm#"/>
  <p:tag name="KSO_WM_DIAGRAM_GROUP_CODE" val="n1-1"/>
  <p:tag name="KSO_WM_UNIT_SUBTYPE" val="d"/>
  <p:tag name="KSO_WM_UNIT_TYPE" val="n_h_h_i"/>
  <p:tag name="KSO_WM_UNIT_INDEX" val="1_1_3_2"/>
  <p:tag name="KSO_WM_UNIT_TEXT_FILL_FORE_SCHEMECOLOR_INDEX" val="14"/>
  <p:tag name="KSO_WM_UNIT_TEXT_FILL_TYPE" val="1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40_2*n_h_i*1_2_1"/>
  <p:tag name="KSO_WM_TEMPLATE_CATEGORY" val="diagram"/>
  <p:tag name="KSO_WM_TEMPLATE_INDEX" val="20230140"/>
  <p:tag name="KSO_WM_UNIT_LAYERLEVEL" val="1_1_1"/>
  <p:tag name="KSO_WM_TAG_VERSION" val="1.0"/>
  <p:tag name="KSO_WM_BEAUTIFY_FLAG" val="#wm#"/>
  <p:tag name="KSO_WM_DIAGRAM_GROUP_CODE" val="n1-1"/>
  <p:tag name="KSO_WM_UNIT_TYPE" val="n_h_i"/>
  <p:tag name="KSO_WM_UNIT_INDEX" val="1_2_1"/>
  <p:tag name="KSO_WM_UNIT_FILL_FORE_SCHEMECOLOR_INDEX" val="5"/>
  <p:tag name="KSO_WM_UNIT_FILL_TYPE" val="1"/>
  <p:tag name="KSO_WM_UNIT_SHADOW_SCHEMECOLOR_INDEX" val="5"/>
  <p:tag name="KSO_WM_UNIT_TEXT_FILL_FORE_SCHEMECOLOR_INDEX" val="2"/>
  <p:tag name="KSO_WM_UNIT_TEXT_FILL_TYPE" val="1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40_2*n_h_i*1_2_2"/>
  <p:tag name="KSO_WM_TEMPLATE_CATEGORY" val="diagram"/>
  <p:tag name="KSO_WM_TEMPLATE_INDEX" val="20230140"/>
  <p:tag name="KSO_WM_UNIT_LAYERLEVEL" val="1_1_1"/>
  <p:tag name="KSO_WM_TAG_VERSION" val="1.0"/>
  <p:tag name="KSO_WM_BEAUTIFY_FLAG" val="#wm#"/>
  <p:tag name="KSO_WM_DIAGRAM_GROUP_CODE" val="n1-1"/>
  <p:tag name="KSO_WM_UNIT_TYPE" val="n_h_i"/>
  <p:tag name="KSO_WM_UNIT_INDEX" val="1_2_2"/>
  <p:tag name="KSO_WM_UNIT_LINE_FORE_SCHEMECOLOR_INDEX" val="5"/>
  <p:tag name="KSO_WM_UNIT_LINE_FILL_TYPE" val="2"/>
  <p:tag name="KSO_WM_UNIT_SHADOW_SCHEMECOLOR_INDEX" val="5"/>
  <p:tag name="KSO_WM_UNIT_TEXT_FILL_FORE_SCHEMECOLOR_INDEX" val="2"/>
  <p:tag name="KSO_WM_UNIT_TEXT_FILL_TYPE" val="1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40_2*n_h_a*1_2_1"/>
  <p:tag name="KSO_WM_TEMPLATE_CATEGORY" val="diagram"/>
  <p:tag name="KSO_WM_TEMPLATE_INDEX" val="20230140"/>
  <p:tag name="KSO_WM_UNIT_LAYERLEVEL" val="1_1_1"/>
  <p:tag name="KSO_WM_TAG_VERSION" val="1.0"/>
  <p:tag name="KSO_WM_BEAUTIFY_FLAG" val="#wm#"/>
  <p:tag name="KSO_WM_UNIT_ISCONTENTSTITLE" val="0"/>
  <p:tag name="KSO_WM_UNIT_ISNUMDGMTITLE" val="0"/>
  <p:tag name="KSO_WM_UNIT_PRESET_TEXT" val="添加标题"/>
  <p:tag name="KSO_WM_UNIT_NOCLEAR" val="0"/>
  <p:tag name="KSO_WM_UNIT_VALUE" val="4"/>
  <p:tag name="KSO_WM_DIAGRAM_GROUP_CODE" val="n1-1"/>
  <p:tag name="KSO_WM_UNIT_TYPE" val="n_h_a"/>
  <p:tag name="KSO_WM_UNIT_INDEX" val="1_2_1"/>
  <p:tag name="KSO_WM_UNIT_TEXT_FILL_FORE_SCHEMECOLOR_INDEX" val="14"/>
  <p:tag name="KSO_WM_UNIT_TEXT_FILL_TYPE" val="1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40_2*n_h_h_a*1_1_3_1"/>
  <p:tag name="KSO_WM_TEMPLATE_CATEGORY" val="diagram"/>
  <p:tag name="KSO_WM_TEMPLATE_INDEX" val="20230140"/>
  <p:tag name="KSO_WM_UNIT_LAYERLEVEL" val="1_1_1_1"/>
  <p:tag name="KSO_WM_TAG_VERSION" val="1.0"/>
  <p:tag name="KSO_WM_BEAUTIFY_FLAG" val="#wm#"/>
  <p:tag name="KSO_WM_UNIT_ISCONTENTSTITLE" val="0"/>
  <p:tag name="KSO_WM_UNIT_ISNUMDGMTITLE" val="0"/>
  <p:tag name="KSO_WM_UNIT_PRESET_TEXT" val="预设标题"/>
  <p:tag name="KSO_WM_UNIT_NOCLEAR" val="0"/>
  <p:tag name="KSO_WM_UNIT_VALUE" val="6"/>
  <p:tag name="KSO_WM_DIAGRAM_GROUP_CODE" val="n1-1"/>
  <p:tag name="KSO_WM_UNIT_TYPE" val="n_h_h_a"/>
  <p:tag name="KSO_WM_UNIT_INDEX" val="1_1_3_1"/>
  <p:tag name="KSO_WM_UNIT_TEXT_FILL_FORE_SCHEMECOLOR_INDEX" val="5"/>
  <p:tag name="KSO_WM_UNIT_TEXT_FILL_TYPE" val="1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40_2*n_h_h_a*1_1_2_1"/>
  <p:tag name="KSO_WM_TEMPLATE_CATEGORY" val="diagram"/>
  <p:tag name="KSO_WM_TEMPLATE_INDEX" val="20230140"/>
  <p:tag name="KSO_WM_UNIT_LAYERLEVEL" val="1_1_1_1"/>
  <p:tag name="KSO_WM_TAG_VERSION" val="1.0"/>
  <p:tag name="KSO_WM_BEAUTIFY_FLAG" val="#wm#"/>
  <p:tag name="KSO_WM_UNIT_ISCONTENTSTITLE" val="0"/>
  <p:tag name="KSO_WM_UNIT_ISNUMDGMTITLE" val="0"/>
  <p:tag name="KSO_WM_UNIT_PRESET_TEXT" val="预设标题"/>
  <p:tag name="KSO_WM_UNIT_NOCLEAR" val="0"/>
  <p:tag name="KSO_WM_UNIT_VALUE" val="6"/>
  <p:tag name="KSO_WM_DIAGRAM_GROUP_CODE" val="n1-1"/>
  <p:tag name="KSO_WM_UNIT_TYPE" val="n_h_h_a"/>
  <p:tag name="KSO_WM_UNIT_INDEX" val="1_1_2_1"/>
  <p:tag name="KSO_WM_UNIT_TEXT_FILL_FORE_SCHEMECOLOR_INDEX" val="5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40_2*n_h_h_a*1_1_1_1"/>
  <p:tag name="KSO_WM_TEMPLATE_CATEGORY" val="diagram"/>
  <p:tag name="KSO_WM_TEMPLATE_INDEX" val="20230140"/>
  <p:tag name="KSO_WM_UNIT_LAYERLEVEL" val="1_1_1_1"/>
  <p:tag name="KSO_WM_TAG_VERSION" val="1.0"/>
  <p:tag name="KSO_WM_BEAUTIFY_FLAG" val="#wm#"/>
  <p:tag name="KSO_WM_UNIT_ISCONTENTSTITLE" val="0"/>
  <p:tag name="KSO_WM_UNIT_ISNUMDGMTITLE" val="0"/>
  <p:tag name="KSO_WM_UNIT_PRESET_TEXT" val="预设标题"/>
  <p:tag name="KSO_WM_UNIT_NOCLEAR" val="0"/>
  <p:tag name="KSO_WM_UNIT_VALUE" val="6"/>
  <p:tag name="KSO_WM_DIAGRAM_GROUP_CODE" val="n1-1"/>
  <p:tag name="KSO_WM_UNIT_TYPE" val="n_h_h_a"/>
  <p:tag name="KSO_WM_UNIT_INDEX" val="1_1_1_1"/>
  <p:tag name="KSO_WM_UNIT_TEXT_FILL_FORE_SCHEMECOLOR_INDEX" val="5"/>
  <p:tag name="KSO_WM_UNIT_TEXT_FILL_TYPE" val="1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PP_MARK_KEY" val="1b14a67f-a178-4566-b72e-81f62a673bc3"/>
  <p:tag name="COMMONDATA" val="eyJoZGlkIjoiNGUwOWI4YzE0MDVkNTBkZTVkMDAwMzI4YWIyNDY1MDAifQ=="/>
  <p:tag name="commondata" val="eyJoZGlkIjoiNGI0OWU3ZTQzNmY3Yjc3YTFjY2UwYTVmNWM0ODVjYmIifQ==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PLACING_PICTURE_USER_VIEWPORT" val="{&quot;height&quot;:7305,&quot;width&quot;:13379}"/>
  <p:tag name="KSO_WM_BEAUTIFY_FLAG" val="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SUBTYPE" val="a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4910_4*l_h_f*1_1_1"/>
  <p:tag name="KSO_WM_TEMPLATE_CATEGORY" val="diagram"/>
  <p:tag name="KSO_WM_TEMPLATE_INDEX" val="20234910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PRESET_TEXT" val="单击此处添加文本内容，简明扼要地阐述您的观点。"/>
  <p:tag name="KSO_WM_UNIT_TEXT_FILL_FORE_SCHEMECOLOR_INDEX" val="1"/>
  <p:tag name="KSO_WM_UNIT_TEXT_FILL_TYPE" val="1"/>
  <p:tag name="KSO_WM_DIAGRAM_MAX_ITEMCNT" val="5"/>
  <p:tag name="KSO_WM_DIAGRAM_MIN_ITEMCNT" val="1"/>
  <p:tag name="KSO_WM_DIAGRAM_VIRTUALLY_FRAME" val="{&quot;height&quot;:271.9507086614173,&quot;left&quot;:513.9,&quot;top&quot;:156.95,&quot;width&quot;:278.0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</p:tagLst>
</file>

<file path=ppt/tags/tag71.xml><?xml version="1.0" encoding="utf-8"?>
<p:tagLst xmlns:p="http://schemas.openxmlformats.org/presentationml/2006/main">
  <p:tag name="KSO_WM_UNIT_SUBTYPE" val="a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4910_4*l_h_f*1_2_1"/>
  <p:tag name="KSO_WM_TEMPLATE_CATEGORY" val="diagram"/>
  <p:tag name="KSO_WM_TEMPLATE_INDEX" val="20234910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PRESET_TEXT" val="单击此处添加文本内容，简明地阐述您的观点。"/>
  <p:tag name="KSO_WM_UNIT_TEXT_FILL_FORE_SCHEMECOLOR_INDEX" val="1"/>
  <p:tag name="KSO_WM_UNIT_TEXT_FILL_TYPE" val="1"/>
  <p:tag name="KSO_WM_DIAGRAM_MAX_ITEMCNT" val="5"/>
  <p:tag name="KSO_WM_DIAGRAM_MIN_ITEMCNT" val="1"/>
  <p:tag name="KSO_WM_DIAGRAM_VIRTUALLY_FRAME" val="{&quot;height&quot;:271.9507086614173,&quot;left&quot;:513.9,&quot;top&quot;:156.95,&quot;width&quot;:278.0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</p:tagLst>
</file>

<file path=ppt/tags/tag72.xml><?xml version="1.0" encoding="utf-8"?>
<p:tagLst xmlns:p="http://schemas.openxmlformats.org/presentationml/2006/main">
  <p:tag name="KSO_WM_UNIT_SUBTYPE" val="a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4910_4*l_h_f*1_3_1"/>
  <p:tag name="KSO_WM_TEMPLATE_CATEGORY" val="diagram"/>
  <p:tag name="KSO_WM_TEMPLATE_INDEX" val="20234910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PRESET_TEXT" val="单击此处添加文本内容，简明地阐述您的观点。"/>
  <p:tag name="KSO_WM_UNIT_TEXT_FILL_FORE_SCHEMECOLOR_INDEX" val="1"/>
  <p:tag name="KSO_WM_UNIT_TEXT_FILL_TYPE" val="1"/>
  <p:tag name="KSO_WM_DIAGRAM_MAX_ITEMCNT" val="5"/>
  <p:tag name="KSO_WM_DIAGRAM_MIN_ITEMCNT" val="1"/>
  <p:tag name="KSO_WM_DIAGRAM_VIRTUALLY_FRAME" val="{&quot;height&quot;:271.9507086614173,&quot;left&quot;:513.9,&quot;top&quot;:156.95,&quot;width&quot;:278.0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3"/>
  <p:tag name="KSO_WM_UNIT_ID" val="custom20234911_1*i*3"/>
  <p:tag name="KSO_WM_TEMPLATE_CATEGORY" val="custom"/>
  <p:tag name="KSO_WM_TEMPLATE_INDEX" val="20234911"/>
  <p:tag name="KSO_WM_UNIT_LAYERLEVEL" val="1"/>
  <p:tag name="KSO_WM_TAG_VERSION" val="3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4"/>
  <p:tag name="KSO_WM_UNIT_ID" val="custom20234911_1*i*4"/>
  <p:tag name="KSO_WM_TEMPLATE_CATEGORY" val="custom"/>
  <p:tag name="KSO_WM_TEMPLATE_INDEX" val="20234911"/>
  <p:tag name="KSO_WM_UNIT_LAYERLEVEL" val="1"/>
  <p:tag name="KSO_WM_TAG_VERSION" val="3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5"/>
  <p:tag name="KSO_WM_UNIT_ID" val="custom20234911_1*i*5"/>
  <p:tag name="KSO_WM_TEMPLATE_CATEGORY" val="custom"/>
  <p:tag name="KSO_WM_TEMPLATE_INDEX" val="20234911"/>
  <p:tag name="KSO_WM_UNIT_LAYERLEVEL" val="1"/>
  <p:tag name="KSO_WM_TAG_VERSION" val="3.0"/>
  <p:tag name="KSO_WM_BEAUTIFY_FLAG" val="#wm#"/>
</p:tagLst>
</file>

<file path=ppt/tags/tag81.xml><?xml version="1.0" encoding="utf-8"?>
<p:tagLst xmlns:p="http://schemas.openxmlformats.org/presentationml/2006/main">
  <p:tag name="KSO_WM_UNIT_SUBTYPE" val="a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4910_4*l_h_f*1_1_1"/>
  <p:tag name="KSO_WM_TEMPLATE_CATEGORY" val="diagram"/>
  <p:tag name="KSO_WM_TEMPLATE_INDEX" val="20234910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PRESET_TEXT" val="单击此处添加文本内容，简明扼要地阐述您的观点。"/>
  <p:tag name="KSO_WM_UNIT_TEXT_FILL_FORE_SCHEMECOLOR_INDEX" val="1"/>
  <p:tag name="KSO_WM_UNIT_TEXT_FILL_TYPE" val="1"/>
  <p:tag name="KSO_WM_DIAGRAM_MAX_ITEMCNT" val="5"/>
  <p:tag name="KSO_WM_DIAGRAM_MIN_ITEMCNT" val="1"/>
  <p:tag name="KSO_WM_DIAGRAM_VIRTUALLY_FRAME" val="{&quot;height&quot;:271.9507086614173,&quot;left&quot;:513.9,&quot;top&quot;:156.95,&quot;width&quot;:278.0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</p:tagLst>
</file>

<file path=ppt/tags/tag82.xml><?xml version="1.0" encoding="utf-8"?>
<p:tagLst xmlns:p="http://schemas.openxmlformats.org/presentationml/2006/main">
  <p:tag name="KSO_WM_UNIT_SUBTYPE" val="a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4910_4*l_h_f*1_3_1"/>
  <p:tag name="KSO_WM_TEMPLATE_CATEGORY" val="diagram"/>
  <p:tag name="KSO_WM_TEMPLATE_INDEX" val="20234910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PRESET_TEXT" val="单击此处添加文本内容，简明地阐述您的观点。"/>
  <p:tag name="KSO_WM_UNIT_TEXT_FILL_FORE_SCHEMECOLOR_INDEX" val="1"/>
  <p:tag name="KSO_WM_UNIT_TEXT_FILL_TYPE" val="1"/>
  <p:tag name="KSO_WM_DIAGRAM_MAX_ITEMCNT" val="5"/>
  <p:tag name="KSO_WM_DIAGRAM_MIN_ITEMCNT" val="1"/>
  <p:tag name="KSO_WM_DIAGRAM_VIRTUALLY_FRAME" val="{&quot;height&quot;:271.9507086614173,&quot;left&quot;:513.9,&quot;top&quot;:156.95,&quot;width&quot;:278.0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0C4B77"/>
      </a:accent1>
      <a:accent2>
        <a:srgbClr val="448BCA"/>
      </a:accent2>
      <a:accent3>
        <a:srgbClr val="EAA316"/>
      </a:accent3>
      <a:accent4>
        <a:srgbClr val="9F9F9F"/>
      </a:accent4>
      <a:accent5>
        <a:srgbClr val="6E6E6E"/>
      </a:accent5>
      <a:accent6>
        <a:srgbClr val="464646"/>
      </a:accent6>
      <a:hlink>
        <a:srgbClr val="4472C4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/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">
      <a:dk1>
        <a:srgbClr val="000000"/>
      </a:dk1>
      <a:lt1>
        <a:srgbClr val="FFFFFF"/>
      </a:lt1>
      <a:dk2>
        <a:srgbClr val="143270"/>
      </a:dk2>
      <a:lt2>
        <a:srgbClr val="FFFFFF"/>
      </a:lt2>
      <a:accent1>
        <a:srgbClr val="143270"/>
      </a:accent1>
      <a:accent2>
        <a:srgbClr val="274480"/>
      </a:accent2>
      <a:accent3>
        <a:srgbClr val="3A568F"/>
      </a:accent3>
      <a:accent4>
        <a:srgbClr val="4D689F"/>
      </a:accent4>
      <a:accent5>
        <a:srgbClr val="607AAE"/>
      </a:accent5>
      <a:accent6>
        <a:srgbClr val="738CBE"/>
      </a:accent6>
      <a:hlink>
        <a:srgbClr val="0563C1"/>
      </a:hlink>
      <a:folHlink>
        <a:srgbClr val="954D72"/>
      </a:folHlink>
    </a:clrScheme>
    <a:fontScheme name="自定义 9">
      <a:majorFont>
        <a:latin typeface="思源黑体 CN Normal"/>
        <a:ea typeface="思源黑体 CN Normal"/>
        <a:cs typeface=""/>
      </a:majorFont>
      <a:minorFont>
        <a:latin typeface="思源黑体 CN Normal"/>
        <a:ea typeface="思源黑体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2261</Words>
  <Application>WPS 演示</Application>
  <PresentationFormat>宽屏</PresentationFormat>
  <Paragraphs>262</Paragraphs>
  <Slides>19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40" baseType="lpstr">
      <vt:lpstr>Arial</vt:lpstr>
      <vt:lpstr>宋体</vt:lpstr>
      <vt:lpstr>Wingdings</vt:lpstr>
      <vt:lpstr>思源黑体 CN Normal</vt:lpstr>
      <vt:lpstr>黑体</vt:lpstr>
      <vt:lpstr>Wingdings</vt:lpstr>
      <vt:lpstr>思源黑体 CN Bold</vt:lpstr>
      <vt:lpstr>微软雅黑</vt:lpstr>
      <vt:lpstr>Arial</vt:lpstr>
      <vt:lpstr>等线</vt:lpstr>
      <vt:lpstr>华文新魏</vt:lpstr>
      <vt:lpstr>PingFang SC</vt:lpstr>
      <vt:lpstr>Segoe Print</vt:lpstr>
      <vt:lpstr>思源黑体 CN Normal</vt:lpstr>
      <vt:lpstr>楷体</vt:lpstr>
      <vt:lpstr>华文行楷</vt:lpstr>
      <vt:lpstr>Arial Unicode MS</vt:lpstr>
      <vt:lpstr>Calibri</vt:lpstr>
      <vt:lpstr>思源黑体 CN Normal</vt:lpstr>
      <vt:lpstr>主题5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iSlide</Company>
  <LinksUpToDate>false</LinksUpToDate>
  <SharedDoc>false</SharedDoc>
  <HyperlinksChanged>false</HyperlinksChanged>
  <AppVersion>14.0000</AppVersion>
  <Manager>iSlide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W</cp:lastModifiedBy>
  <cp:revision>68</cp:revision>
  <dcterms:created xsi:type="dcterms:W3CDTF">2023-06-02T01:13:00Z</dcterms:created>
  <dcterms:modified xsi:type="dcterms:W3CDTF">2024-07-04T03:07:45Z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  <property fmtid="{D5CDD505-2E9C-101B-9397-08002B2CF9AE}" pid="3" name="KSOProductBuildVer">
    <vt:lpwstr>2052-12.1.0.16929</vt:lpwstr>
  </property>
  <property fmtid="{D5CDD505-2E9C-101B-9397-08002B2CF9AE}" pid="4" name="ICV">
    <vt:lpwstr>4C61D6173D16449CA189404C37658EF8_13</vt:lpwstr>
  </property>
</Properties>
</file>